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4"/>
  </p:sldMasterIdLst>
  <p:notesMasterIdLst>
    <p:notesMasterId r:id="rId39"/>
  </p:notesMasterIdLst>
  <p:sldIdLst>
    <p:sldId id="270" r:id="rId5"/>
    <p:sldId id="272" r:id="rId6"/>
    <p:sldId id="274" r:id="rId7"/>
    <p:sldId id="276" r:id="rId8"/>
    <p:sldId id="586" r:id="rId9"/>
    <p:sldId id="588" r:id="rId10"/>
    <p:sldId id="277" r:id="rId11"/>
    <p:sldId id="278" r:id="rId12"/>
    <p:sldId id="279" r:id="rId13"/>
    <p:sldId id="280" r:id="rId14"/>
    <p:sldId id="282" r:id="rId15"/>
    <p:sldId id="589" r:id="rId16"/>
    <p:sldId id="686" r:id="rId17"/>
    <p:sldId id="774" r:id="rId18"/>
    <p:sldId id="689" r:id="rId19"/>
    <p:sldId id="612" r:id="rId20"/>
    <p:sldId id="614" r:id="rId21"/>
    <p:sldId id="771" r:id="rId22"/>
    <p:sldId id="616" r:id="rId23"/>
    <p:sldId id="773" r:id="rId24"/>
    <p:sldId id="790" r:id="rId25"/>
    <p:sldId id="598" r:id="rId26"/>
    <p:sldId id="599" r:id="rId27"/>
    <p:sldId id="600" r:id="rId28"/>
    <p:sldId id="789" r:id="rId29"/>
    <p:sldId id="601" r:id="rId30"/>
    <p:sldId id="661" r:id="rId31"/>
    <p:sldId id="791" r:id="rId32"/>
    <p:sldId id="604" r:id="rId33"/>
    <p:sldId id="605" r:id="rId34"/>
    <p:sldId id="647" r:id="rId35"/>
    <p:sldId id="792" r:id="rId36"/>
    <p:sldId id="793" r:id="rId37"/>
    <p:sldId id="273" r:id="rId38"/>
  </p:sldIdLst>
  <p:sldSz cx="9144000" cy="5143500" type="screen16x9"/>
  <p:notesSz cx="6797675" cy="9926638"/>
  <p:embeddedFontLs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 Van Wallendael" initials="LVW" lastIdx="0" clrIdx="0">
    <p:extLst>
      <p:ext uri="{19B8F6BF-5375-455C-9EA6-DF929625EA0E}">
        <p15:presenceInfo xmlns:p15="http://schemas.microsoft.com/office/powerpoint/2012/main" userId="S-1-5-21-100550090-4143413099-2742001368-11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E74"/>
    <a:srgbClr val="9D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AC5E9A-29F8-40C7-BF95-EB4B495303FC}">
  <a:tblStyle styleId="{56AC5E9A-29F8-40C7-BF95-EB4B495303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1"/>
    <p:restoredTop sz="96306"/>
  </p:normalViewPr>
  <p:slideViewPr>
    <p:cSldViewPr snapToGrid="0">
      <p:cViewPr>
        <p:scale>
          <a:sx n="125" d="100"/>
          <a:sy n="125" d="100"/>
        </p:scale>
        <p:origin x="5352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0617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A35D187-CE32-E042-99D2-72A02C16F2E3}"/>
              </a:ext>
            </a:extLst>
          </p:cNvPr>
          <p:cNvSpPr/>
          <p:nvPr userDrawn="1"/>
        </p:nvSpPr>
        <p:spPr>
          <a:xfrm>
            <a:off x="2842260" y="4358640"/>
            <a:ext cx="3459480" cy="78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5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03A83D1-C711-8240-8A9D-7962ACCAE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72541"/>
          <a:stretch/>
        </p:blipFill>
        <p:spPr>
          <a:xfrm>
            <a:off x="1037273" y="1522506"/>
            <a:ext cx="1804987" cy="182446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2DB79F2-9312-DB45-A157-4DCDDA4AFEF2}"/>
              </a:ext>
            </a:extLst>
          </p:cNvPr>
          <p:cNvSpPr/>
          <p:nvPr userDrawn="1"/>
        </p:nvSpPr>
        <p:spPr>
          <a:xfrm>
            <a:off x="7416800" y="0"/>
            <a:ext cx="1727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45CBAB6-BBDD-0C40-901B-BBA48207F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4055" y="510836"/>
            <a:ext cx="4360545" cy="4121829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B29329-C16F-D44E-A3AF-495E6DC00B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19438" y="1522505"/>
            <a:ext cx="2205037" cy="946057"/>
          </a:xfrm>
        </p:spPr>
        <p:txBody>
          <a:bodyPr>
            <a:normAutofit/>
          </a:bodyPr>
          <a:lstStyle>
            <a:lvl1pPr>
              <a:buNone/>
              <a:defRPr sz="2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Title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0B5A152-2D19-994B-8470-E094BB55B5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9438" y="2468562"/>
            <a:ext cx="2205037" cy="427037"/>
          </a:xfrm>
        </p:spPr>
        <p:txBody>
          <a:bodyPr anchor="t">
            <a:normAutofit/>
          </a:bodyPr>
          <a:lstStyle>
            <a:lvl1pPr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Date</a:t>
            </a:r>
            <a:endParaRPr lang="nl-BE" dirty="0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17ED2FA7-686C-0443-AA78-28653F2FF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19437" y="2895599"/>
            <a:ext cx="2205037" cy="284482"/>
          </a:xfrm>
        </p:spPr>
        <p:txBody>
          <a:bodyPr anchor="b">
            <a:normAutofit/>
          </a:bodyPr>
          <a:lstStyle>
            <a:lvl1pPr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4937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15A40-61A7-564F-BE14-463E4875B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841375"/>
            <a:ext cx="7959676" cy="17907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A2BB894-869F-7A4E-9E26-A4B020B56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9" y="2701925"/>
            <a:ext cx="7959675" cy="12414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nl-BE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2C469EEB-D41B-467F-825F-9BC7083A7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689237"/>
            <a:ext cx="6843777" cy="274637"/>
          </a:xfrm>
        </p:spPr>
        <p:txBody>
          <a:bodyPr/>
          <a:lstStyle/>
          <a:p>
            <a:r>
              <a:rPr lang="nl-BE" dirty="0" err="1">
                <a:solidFill>
                  <a:schemeClr val="accent1"/>
                </a:solidFill>
              </a:rPr>
              <a:t>Sickle</a:t>
            </a: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dirty="0" err="1">
                <a:solidFill>
                  <a:schemeClr val="accent1"/>
                </a:solidFill>
              </a:rPr>
              <a:t>Cell</a:t>
            </a: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dirty="0" err="1">
                <a:solidFill>
                  <a:schemeClr val="accent1"/>
                </a:solidFill>
              </a:rPr>
              <a:t>Disease</a:t>
            </a:r>
            <a:r>
              <a:rPr lang="nl-BE" dirty="0"/>
              <a:t>  </a:t>
            </a:r>
            <a:r>
              <a:rPr lang="nl-BE" dirty="0">
                <a:solidFill>
                  <a:schemeClr val="accent2"/>
                </a:solidFill>
              </a:rPr>
              <a:t>⋮</a:t>
            </a:r>
            <a:r>
              <a:rPr lang="nl-BE" dirty="0"/>
              <a:t>  </a:t>
            </a:r>
            <a:r>
              <a:rPr lang="nl-BE" dirty="0">
                <a:solidFill>
                  <a:schemeClr val="tx1"/>
                </a:solidFill>
              </a:rPr>
              <a:t>15/11/2025 </a:t>
            </a:r>
            <a:r>
              <a:rPr lang="nl-BE" dirty="0"/>
              <a:t> </a:t>
            </a:r>
            <a:r>
              <a:rPr lang="nl-BE" dirty="0">
                <a:solidFill>
                  <a:schemeClr val="accent2"/>
                </a:solidFill>
              </a:rPr>
              <a:t>⋮ </a:t>
            </a:r>
            <a:r>
              <a:rPr lang="nl-BE" dirty="0"/>
              <a:t> </a:t>
            </a:r>
            <a:r>
              <a:rPr lang="en-US" dirty="0"/>
              <a:t>BHS Educational Courses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402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27B75-DD7C-BB47-B44A-DE9F1FC9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010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FF9DC6-8088-5446-BB85-DEEF92435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BD1B95-176A-FB41-B814-9F776B200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623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6F915-810B-4147-B8E1-8B1FB6D9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89333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64EB6D-1989-AC42-B2A5-C77E826E9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040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2C512F-4BCA-474E-A3A8-7D4CF9F01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040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CD2D21-EE6C-8446-B4E3-58162E6A9A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6569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93463-C903-B340-A4D4-5296B3BB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86758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D6F8D-40AF-8648-BA90-8EC43DF72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>
            <a:no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999411-9767-9D4C-BC7F-A800C2198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997848"/>
            <a:ext cx="3868737" cy="24051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AC52594-B3F8-3948-90F4-66868963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>
            <a:no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7D956E-99FE-EA44-954F-4B2DA380F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97848"/>
            <a:ext cx="3887788" cy="24051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2DA9BD1-7207-5D48-AF76-67926AEF5B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4711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A8AE9-BE5F-6743-9F4E-F37C6DCC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886700" cy="832757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E4EB9-F02B-784F-BFCA-FBDCCB85D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367758"/>
            <a:ext cx="4629150" cy="30280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630B15-5704-E346-B98B-547880E72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367758"/>
            <a:ext cx="2949575" cy="30343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98CC8D-6011-F34B-8DE1-5CEE576743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244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BBB6E0F-9772-E045-A5A7-C352B58AE7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684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71;p33">
            <a:extLst>
              <a:ext uri="{FF2B5EF4-FFF2-40B4-BE49-F238E27FC236}">
                <a16:creationId xmlns:a16="http://schemas.microsoft.com/office/drawing/2014/main" id="{D996D3C8-6B50-3E4E-A8EF-73CCFA19172D}"/>
              </a:ext>
            </a:extLst>
          </p:cNvPr>
          <p:cNvGrpSpPr/>
          <p:nvPr userDrawn="1"/>
        </p:nvGrpSpPr>
        <p:grpSpPr>
          <a:xfrm rot="-5400000">
            <a:off x="7952625" y="583252"/>
            <a:ext cx="1193550" cy="68100"/>
            <a:chOff x="557300" y="431950"/>
            <a:chExt cx="1193550" cy="68100"/>
          </a:xfrm>
          <a:solidFill>
            <a:schemeClr val="accent1"/>
          </a:solidFill>
        </p:grpSpPr>
        <p:sp>
          <p:nvSpPr>
            <p:cNvPr id="9" name="Google Shape;872;p33">
              <a:extLst>
                <a:ext uri="{FF2B5EF4-FFF2-40B4-BE49-F238E27FC236}">
                  <a16:creationId xmlns:a16="http://schemas.microsoft.com/office/drawing/2014/main" id="{1CAD88BC-1FFB-9646-97F1-8BCA19BC8ABA}"/>
                </a:ext>
              </a:extLst>
            </p:cNvPr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3;p33">
              <a:extLst>
                <a:ext uri="{FF2B5EF4-FFF2-40B4-BE49-F238E27FC236}">
                  <a16:creationId xmlns:a16="http://schemas.microsoft.com/office/drawing/2014/main" id="{A45EA10F-0E9B-BB4C-BE99-A34D701C2962}"/>
                </a:ext>
              </a:extLst>
            </p:cNvPr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4;p33">
              <a:extLst>
                <a:ext uri="{FF2B5EF4-FFF2-40B4-BE49-F238E27FC236}">
                  <a16:creationId xmlns:a16="http://schemas.microsoft.com/office/drawing/2014/main" id="{F4AE5EA6-1B73-F44B-A6BD-D8C66A259A0A}"/>
                </a:ext>
              </a:extLst>
            </p:cNvPr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5;p33">
              <a:extLst>
                <a:ext uri="{FF2B5EF4-FFF2-40B4-BE49-F238E27FC236}">
                  <a16:creationId xmlns:a16="http://schemas.microsoft.com/office/drawing/2014/main" id="{E5E9C549-34BA-B845-9963-99475B2BE98A}"/>
                </a:ext>
              </a:extLst>
            </p:cNvPr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76;p33">
              <a:extLst>
                <a:ext uri="{FF2B5EF4-FFF2-40B4-BE49-F238E27FC236}">
                  <a16:creationId xmlns:a16="http://schemas.microsoft.com/office/drawing/2014/main" id="{A31EE650-7BFB-6848-8F62-DF5F15E5BBB1}"/>
                </a:ext>
              </a:extLst>
            </p:cNvPr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77;p33">
              <a:extLst>
                <a:ext uri="{FF2B5EF4-FFF2-40B4-BE49-F238E27FC236}">
                  <a16:creationId xmlns:a16="http://schemas.microsoft.com/office/drawing/2014/main" id="{42971B4E-B41C-7D4A-9D37-AEA44EA4E6B6}"/>
                </a:ext>
              </a:extLst>
            </p:cNvPr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8;p33">
              <a:extLst>
                <a:ext uri="{FF2B5EF4-FFF2-40B4-BE49-F238E27FC236}">
                  <a16:creationId xmlns:a16="http://schemas.microsoft.com/office/drawing/2014/main" id="{6C65E9BB-559D-184E-91EB-7F4FE1F5A003}"/>
                </a:ext>
              </a:extLst>
            </p:cNvPr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A33CB1B-FBFA-3444-8DB5-F9B598536B7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88249" y="4578191"/>
            <a:ext cx="1422988" cy="41834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B64630-1ECB-6749-BCE8-6BFCD64B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39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723A92-C819-DA49-975F-0E3904C41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90703"/>
            <a:ext cx="7886700" cy="286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09C50A61-0035-4F4F-B089-8483D97C182B}"/>
              </a:ext>
            </a:extLst>
          </p:cNvPr>
          <p:cNvSpPr/>
          <p:nvPr userDrawn="1"/>
        </p:nvSpPr>
        <p:spPr>
          <a:xfrm>
            <a:off x="0" y="-1484"/>
            <a:ext cx="180000" cy="51449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A5D519D-22C8-0949-ACD4-486ED08AF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3" t="16101" r="25229" b="16080"/>
          <a:stretch/>
        </p:blipFill>
        <p:spPr>
          <a:xfrm>
            <a:off x="-165581" y="0"/>
            <a:ext cx="345581" cy="5143500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4FF9E7-79AC-CD43-8761-904BC2204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4689237"/>
            <a:ext cx="684377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BE" dirty="0" err="1">
                <a:solidFill>
                  <a:schemeClr val="accent1"/>
                </a:solidFill>
              </a:rPr>
              <a:t>Sickle</a:t>
            </a: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dirty="0" err="1">
                <a:solidFill>
                  <a:schemeClr val="accent1"/>
                </a:solidFill>
              </a:rPr>
              <a:t>Cell</a:t>
            </a: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dirty="0" err="1">
                <a:solidFill>
                  <a:schemeClr val="accent1"/>
                </a:solidFill>
              </a:rPr>
              <a:t>Disease</a:t>
            </a:r>
            <a:r>
              <a:rPr lang="nl-BE" dirty="0"/>
              <a:t>  </a:t>
            </a:r>
            <a:r>
              <a:rPr lang="nl-BE" dirty="0">
                <a:solidFill>
                  <a:schemeClr val="accent2"/>
                </a:solidFill>
              </a:rPr>
              <a:t>⋮</a:t>
            </a:r>
            <a:r>
              <a:rPr lang="nl-BE" dirty="0"/>
              <a:t>  </a:t>
            </a:r>
            <a:r>
              <a:rPr lang="nl-BE" dirty="0">
                <a:solidFill>
                  <a:schemeClr val="tx1"/>
                </a:solidFill>
              </a:rPr>
              <a:t>15-11-2025 </a:t>
            </a:r>
            <a:r>
              <a:rPr lang="nl-BE" dirty="0"/>
              <a:t> </a:t>
            </a:r>
            <a:r>
              <a:rPr lang="nl-BE" dirty="0">
                <a:solidFill>
                  <a:schemeClr val="accent2"/>
                </a:solidFill>
              </a:rPr>
              <a:t>⋮ </a:t>
            </a:r>
            <a:r>
              <a:rPr lang="nl-BE" dirty="0"/>
              <a:t> BHS </a:t>
            </a:r>
            <a:r>
              <a:rPr lang="nl-BE" dirty="0" err="1"/>
              <a:t>Educational</a:t>
            </a:r>
            <a:r>
              <a:rPr lang="nl-BE" dirty="0"/>
              <a:t> course</a:t>
            </a:r>
            <a:endParaRPr lang="nl-BE" sz="1050" dirty="0"/>
          </a:p>
        </p:txBody>
      </p:sp>
      <p:grpSp>
        <p:nvGrpSpPr>
          <p:cNvPr id="21" name="Google Shape;871;p33">
            <a:extLst>
              <a:ext uri="{FF2B5EF4-FFF2-40B4-BE49-F238E27FC236}">
                <a16:creationId xmlns:a16="http://schemas.microsoft.com/office/drawing/2014/main" id="{946EDDA0-E0B3-7C46-83BD-F1CE573B784B}"/>
              </a:ext>
            </a:extLst>
          </p:cNvPr>
          <p:cNvGrpSpPr>
            <a:grpSpLocks noChangeAspect="1"/>
          </p:cNvGrpSpPr>
          <p:nvPr userDrawn="1"/>
        </p:nvGrpSpPr>
        <p:grpSpPr>
          <a:xfrm rot="-5400000">
            <a:off x="8846463" y="2346240"/>
            <a:ext cx="0" cy="0"/>
            <a:chOff x="557300" y="431950"/>
            <a:chExt cx="1193550" cy="68100"/>
          </a:xfrm>
          <a:solidFill>
            <a:schemeClr val="accent1"/>
          </a:solidFill>
        </p:grpSpPr>
        <p:sp>
          <p:nvSpPr>
            <p:cNvPr id="22" name="Google Shape;872;p33">
              <a:extLst>
                <a:ext uri="{FF2B5EF4-FFF2-40B4-BE49-F238E27FC236}">
                  <a16:creationId xmlns:a16="http://schemas.microsoft.com/office/drawing/2014/main" id="{9AC30740-3E00-8145-8D3A-BA50EE98B1CA}"/>
                </a:ext>
              </a:extLst>
            </p:cNvPr>
            <p:cNvSpPr/>
            <p:nvPr/>
          </p:nvSpPr>
          <p:spPr>
            <a:xfrm>
              <a:off x="55730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3;p33">
              <a:extLst>
                <a:ext uri="{FF2B5EF4-FFF2-40B4-BE49-F238E27FC236}">
                  <a16:creationId xmlns:a16="http://schemas.microsoft.com/office/drawing/2014/main" id="{55334042-922E-3B4C-998C-4FC2F867F36B}"/>
                </a:ext>
              </a:extLst>
            </p:cNvPr>
            <p:cNvSpPr/>
            <p:nvPr/>
          </p:nvSpPr>
          <p:spPr>
            <a:xfrm>
              <a:off x="744875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4;p33">
              <a:extLst>
                <a:ext uri="{FF2B5EF4-FFF2-40B4-BE49-F238E27FC236}">
                  <a16:creationId xmlns:a16="http://schemas.microsoft.com/office/drawing/2014/main" id="{7300A741-7391-6A40-A6D8-4F1FBF8A33E2}"/>
                </a:ext>
              </a:extLst>
            </p:cNvPr>
            <p:cNvSpPr/>
            <p:nvPr/>
          </p:nvSpPr>
          <p:spPr>
            <a:xfrm>
              <a:off x="93245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5;p33">
              <a:extLst>
                <a:ext uri="{FF2B5EF4-FFF2-40B4-BE49-F238E27FC236}">
                  <a16:creationId xmlns:a16="http://schemas.microsoft.com/office/drawing/2014/main" id="{A9D0A7DD-E824-3F41-B415-F9EF5A782575}"/>
                </a:ext>
              </a:extLst>
            </p:cNvPr>
            <p:cNvSpPr/>
            <p:nvPr/>
          </p:nvSpPr>
          <p:spPr>
            <a:xfrm>
              <a:off x="1120025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6;p33">
              <a:extLst>
                <a:ext uri="{FF2B5EF4-FFF2-40B4-BE49-F238E27FC236}">
                  <a16:creationId xmlns:a16="http://schemas.microsoft.com/office/drawing/2014/main" id="{AD911743-F160-A240-9768-DD0C380F2D5B}"/>
                </a:ext>
              </a:extLst>
            </p:cNvPr>
            <p:cNvSpPr/>
            <p:nvPr/>
          </p:nvSpPr>
          <p:spPr>
            <a:xfrm>
              <a:off x="130760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7;p33">
              <a:extLst>
                <a:ext uri="{FF2B5EF4-FFF2-40B4-BE49-F238E27FC236}">
                  <a16:creationId xmlns:a16="http://schemas.microsoft.com/office/drawing/2014/main" id="{5BE62E87-B6AE-1E4D-B76E-19A84F255776}"/>
                </a:ext>
              </a:extLst>
            </p:cNvPr>
            <p:cNvSpPr/>
            <p:nvPr/>
          </p:nvSpPr>
          <p:spPr>
            <a:xfrm>
              <a:off x="1495175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8;p33">
              <a:extLst>
                <a:ext uri="{FF2B5EF4-FFF2-40B4-BE49-F238E27FC236}">
                  <a16:creationId xmlns:a16="http://schemas.microsoft.com/office/drawing/2014/main" id="{0FEF62C2-BA7B-A344-A310-3D8B5E1F6A39}"/>
                </a:ext>
              </a:extLst>
            </p:cNvPr>
            <p:cNvSpPr/>
            <p:nvPr/>
          </p:nvSpPr>
          <p:spPr>
            <a:xfrm>
              <a:off x="1682750" y="431950"/>
              <a:ext cx="68100" cy="68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090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3" r:id="rId2"/>
    <p:sldLayoutId id="2147483694" r:id="rId3"/>
    <p:sldLayoutId id="2147483696" r:id="rId4"/>
    <p:sldLayoutId id="2147483697" r:id="rId5"/>
    <p:sldLayoutId id="2147483700" r:id="rId6"/>
    <p:sldLayoutId id="214748369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2F4A8F-3C2B-AF41-AE5E-B08D363FA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9437" y="2697027"/>
            <a:ext cx="2205037" cy="427037"/>
          </a:xfrm>
        </p:spPr>
        <p:txBody>
          <a:bodyPr>
            <a:normAutofit/>
          </a:bodyPr>
          <a:lstStyle/>
          <a:p>
            <a:r>
              <a:rPr lang="nl-BE" sz="1200" dirty="0"/>
              <a:t>15 november 2025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4A9654-8311-8C48-95AE-F0FD2DE468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9437" y="2067877"/>
            <a:ext cx="2506966" cy="683249"/>
          </a:xfrm>
        </p:spPr>
        <p:txBody>
          <a:bodyPr>
            <a:normAutofit fontScale="70000" lnSpcReduction="20000"/>
          </a:bodyPr>
          <a:lstStyle/>
          <a:p>
            <a:r>
              <a:rPr lang="nl-BE" dirty="0" err="1"/>
              <a:t>Educational</a:t>
            </a:r>
            <a:r>
              <a:rPr lang="nl-BE" dirty="0"/>
              <a:t> course</a:t>
            </a:r>
          </a:p>
          <a:p>
            <a:r>
              <a:rPr lang="nl-BE" dirty="0"/>
              <a:t>Seminar 2: Red Blood </a:t>
            </a:r>
            <a:r>
              <a:rPr lang="nl-BE" dirty="0" err="1"/>
              <a:t>Cell</a:t>
            </a:r>
            <a:r>
              <a:rPr lang="nl-BE" dirty="0"/>
              <a:t> Disorders</a:t>
            </a:r>
            <a:br>
              <a:rPr lang="nl-BE" dirty="0"/>
            </a:b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A27AB8B-FB0F-6B48-834B-AE0E3A2E6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9437" y="1614666"/>
            <a:ext cx="2506966" cy="341296"/>
          </a:xfrm>
        </p:spPr>
        <p:txBody>
          <a:bodyPr>
            <a:normAutofit lnSpcReduction="10000"/>
          </a:bodyPr>
          <a:lstStyle/>
          <a:p>
            <a:r>
              <a:rPr lang="nl-BE" sz="2000" dirty="0" err="1"/>
              <a:t>Sickle</a:t>
            </a:r>
            <a:r>
              <a:rPr lang="nl-BE" sz="2000" dirty="0"/>
              <a:t> </a:t>
            </a:r>
            <a:r>
              <a:rPr lang="nl-BE" sz="2000" dirty="0" err="1"/>
              <a:t>Cell</a:t>
            </a:r>
            <a:r>
              <a:rPr lang="nl-BE" sz="2000" dirty="0"/>
              <a:t> </a:t>
            </a:r>
            <a:r>
              <a:rPr lang="nl-BE" sz="2000" dirty="0" err="1"/>
              <a:t>Disease</a:t>
            </a:r>
            <a:endParaRPr lang="nl-BE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65E0EE-676E-4166-AF50-C3A084B5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6" y="3863626"/>
            <a:ext cx="2366853" cy="951887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188CA402-2B16-4DF9-809E-347ED112042C}"/>
              </a:ext>
            </a:extLst>
          </p:cNvPr>
          <p:cNvSpPr txBox="1">
            <a:spLocks/>
          </p:cNvSpPr>
          <p:nvPr/>
        </p:nvSpPr>
        <p:spPr>
          <a:xfrm>
            <a:off x="1211883" y="3721385"/>
            <a:ext cx="2205037" cy="284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nl-BE" sz="1100" dirty="0">
                <a:solidFill>
                  <a:srgbClr val="193E74"/>
                </a:solidFill>
              </a:rPr>
              <a:t>Martin Colard MD-PhD</a:t>
            </a:r>
          </a:p>
        </p:txBody>
      </p:sp>
      <p:pic>
        <p:nvPicPr>
          <p:cNvPr id="8" name="Picture 2" descr="Logo ERN">
            <a:extLst>
              <a:ext uri="{FF2B5EF4-FFF2-40B4-BE49-F238E27FC236}">
                <a16:creationId xmlns:a16="http://schemas.microsoft.com/office/drawing/2014/main" id="{09680A9C-0496-4B0A-8E4B-DB3B9FBB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6920" y="3863626"/>
            <a:ext cx="1216332" cy="91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57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26"/>
            <a:ext cx="7886700" cy="526009"/>
          </a:xfrm>
        </p:spPr>
        <p:txBody>
          <a:bodyPr/>
          <a:lstStyle/>
          <a:p>
            <a:r>
              <a:rPr lang="en-GB" dirty="0"/>
              <a:t>Initial management</a:t>
            </a:r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868862"/>
            <a:ext cx="6843777" cy="139938"/>
          </a:xfrm>
        </p:spPr>
        <p:txBody>
          <a:bodyPr/>
          <a:lstStyle/>
          <a:p>
            <a:pPr algn="l"/>
            <a:r>
              <a:rPr lang="en-US" sz="1000" dirty="0"/>
              <a:t>SCD Pain Management Protocol – HUB-ERASME – Colard M. 2024</a:t>
            </a:r>
            <a:endParaRPr lang="da-DK" sz="1000" dirty="0"/>
          </a:p>
        </p:txBody>
      </p:sp>
      <p:pic>
        <p:nvPicPr>
          <p:cNvPr id="9" name="Image 8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6E86137-A866-4ACC-847E-2FA0FDAA9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83920"/>
            <a:ext cx="6274219" cy="35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1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26"/>
            <a:ext cx="7886700" cy="526009"/>
          </a:xfrm>
        </p:spPr>
        <p:txBody>
          <a:bodyPr/>
          <a:lstStyle/>
          <a:p>
            <a:r>
              <a:rPr lang="en-GB" dirty="0"/>
              <a:t>Initial management</a:t>
            </a:r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868862"/>
            <a:ext cx="6843777" cy="139938"/>
          </a:xfrm>
        </p:spPr>
        <p:txBody>
          <a:bodyPr/>
          <a:lstStyle/>
          <a:p>
            <a:pPr algn="l"/>
            <a:r>
              <a:rPr lang="en-US" sz="1000" dirty="0"/>
              <a:t>SCD Pain Management Protocol – HUB-ERASME – Colard M. 2024</a:t>
            </a:r>
            <a:endParaRPr lang="da-DK" sz="1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8F146A-79D7-447C-ADA7-B3847988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643635"/>
            <a:ext cx="417576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7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Complément 1" title="Wooclap - Make learning awesome">
                <a:extLst>
                  <a:ext uri="{FF2B5EF4-FFF2-40B4-BE49-F238E27FC236}">
                    <a16:creationId xmlns:a16="http://schemas.microsoft.com/office/drawing/2014/main" id="{CFD047F5-6A60-4E95-8F53-1262376582C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85750" y="190500"/>
              <a:ext cx="8572500" cy="4762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Complément 1" title="Wooclap - Make learning awesome">
                <a:extLst>
                  <a:ext uri="{FF2B5EF4-FFF2-40B4-BE49-F238E27FC236}">
                    <a16:creationId xmlns:a16="http://schemas.microsoft.com/office/drawing/2014/main" id="{CFD047F5-6A60-4E95-8F53-1262376582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750" y="190500"/>
                <a:ext cx="8572500" cy="476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953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9" y="154765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Indication for transfusion in acute setting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692DEB2-9BD1-65D7-F55A-62C00586F14F}"/>
              </a:ext>
            </a:extLst>
          </p:cNvPr>
          <p:cNvSpPr txBox="1">
            <a:spLocks/>
          </p:cNvSpPr>
          <p:nvPr/>
        </p:nvSpPr>
        <p:spPr>
          <a:xfrm>
            <a:off x="301809" y="790909"/>
            <a:ext cx="7978643" cy="21059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b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rgbClr val="034B86"/>
                </a:solidFill>
              </a:rPr>
              <a:t>Acute </a:t>
            </a:r>
            <a:r>
              <a:rPr lang="fr-BE" sz="1800" dirty="0" err="1">
                <a:solidFill>
                  <a:srgbClr val="034B86"/>
                </a:solidFill>
              </a:rPr>
              <a:t>anemia</a:t>
            </a:r>
            <a:r>
              <a:rPr lang="fr-BE" sz="1800" dirty="0">
                <a:solidFill>
                  <a:srgbClr val="034B86"/>
                </a:solidFill>
              </a:rPr>
              <a:t> (&gt; 2g </a:t>
            </a:r>
            <a:r>
              <a:rPr lang="fr-BE" sz="1800" dirty="0" err="1">
                <a:solidFill>
                  <a:srgbClr val="034B86"/>
                </a:solidFill>
              </a:rPr>
              <a:t>below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baseline</a:t>
            </a:r>
            <a:r>
              <a:rPr lang="fr-BE" sz="1800" dirty="0">
                <a:solidFill>
                  <a:srgbClr val="034B86"/>
                </a:solidFill>
              </a:rPr>
              <a:t>), </a:t>
            </a:r>
            <a:r>
              <a:rPr lang="fr-BE" sz="1800" dirty="0" err="1">
                <a:solidFill>
                  <a:srgbClr val="034B86"/>
                </a:solidFill>
              </a:rPr>
              <a:t>poorly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tolerated</a:t>
            </a:r>
            <a:r>
              <a:rPr lang="fr-BE" sz="1800" dirty="0">
                <a:solidFill>
                  <a:srgbClr val="034B86"/>
                </a:solidFill>
              </a:rPr>
              <a:t> and </a:t>
            </a:r>
            <a:r>
              <a:rPr lang="fr-BE" sz="1800" dirty="0" err="1">
                <a:solidFill>
                  <a:srgbClr val="034B86"/>
                </a:solidFill>
              </a:rPr>
              <a:t>hypoproliferative</a:t>
            </a:r>
            <a:endParaRPr lang="fr-BE" sz="1800" dirty="0">
              <a:solidFill>
                <a:srgbClr val="034B86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u="sng" dirty="0" err="1">
                <a:solidFill>
                  <a:srgbClr val="034B86"/>
                </a:solidFill>
              </a:rPr>
              <a:t>Severe</a:t>
            </a:r>
            <a:r>
              <a:rPr lang="fr-BE" sz="1800" dirty="0">
                <a:solidFill>
                  <a:srgbClr val="034B86"/>
                </a:solidFill>
              </a:rPr>
              <a:t> Acute </a:t>
            </a:r>
            <a:r>
              <a:rPr lang="fr-BE" sz="1800" dirty="0" err="1">
                <a:solidFill>
                  <a:srgbClr val="034B86"/>
                </a:solidFill>
              </a:rPr>
              <a:t>Chest</a:t>
            </a:r>
            <a:r>
              <a:rPr lang="fr-BE" sz="1800" dirty="0">
                <a:solidFill>
                  <a:srgbClr val="034B86"/>
                </a:solidFill>
              </a:rPr>
              <a:t> Syndrome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rgbClr val="034B86"/>
                </a:solidFill>
              </a:rPr>
              <a:t>Stroke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Any</a:t>
            </a:r>
            <a:r>
              <a:rPr lang="fr-BE" sz="1800" dirty="0">
                <a:solidFill>
                  <a:srgbClr val="034B86"/>
                </a:solidFill>
              </a:rPr>
              <a:t> acute </a:t>
            </a:r>
            <a:r>
              <a:rPr lang="fr-BE" sz="1800" dirty="0" err="1">
                <a:solidFill>
                  <a:srgbClr val="034B86"/>
                </a:solidFill>
              </a:rPr>
              <a:t>organ</a:t>
            </a:r>
            <a:r>
              <a:rPr lang="fr-BE" sz="1800" dirty="0">
                <a:solidFill>
                  <a:srgbClr val="034B86"/>
                </a:solidFill>
              </a:rPr>
              <a:t> damage due to SCD complication or not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Prophylactic</a:t>
            </a:r>
            <a:r>
              <a:rPr lang="fr-BE" sz="1800" dirty="0">
                <a:solidFill>
                  <a:srgbClr val="034B86"/>
                </a:solidFill>
              </a:rPr>
              <a:t> transfusion </a:t>
            </a:r>
            <a:r>
              <a:rPr lang="fr-BE" sz="1800" dirty="0" err="1">
                <a:solidFill>
                  <a:srgbClr val="034B86"/>
                </a:solidFill>
              </a:rPr>
              <a:t>befor</a:t>
            </a:r>
            <a:r>
              <a:rPr lang="fr-BE" sz="1800" dirty="0">
                <a:solidFill>
                  <a:srgbClr val="034B86"/>
                </a:solidFill>
              </a:rPr>
              <a:t> major </a:t>
            </a:r>
            <a:r>
              <a:rPr lang="fr-BE" sz="1800" dirty="0" err="1">
                <a:solidFill>
                  <a:srgbClr val="034B86"/>
                </a:solidFill>
              </a:rPr>
              <a:t>surgery</a:t>
            </a:r>
            <a:endParaRPr lang="fr-BE" sz="1050" dirty="0">
              <a:solidFill>
                <a:srgbClr val="034B86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C55FCF9-B9C9-C8CB-821A-2C9613AE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49" y="2842684"/>
            <a:ext cx="7267949" cy="1509907"/>
          </a:xfrm>
        </p:spPr>
        <p:txBody>
          <a:bodyPr>
            <a:normAutofit fontScale="62500" lnSpcReduction="20000"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NOT</a:t>
            </a:r>
          </a:p>
          <a:p>
            <a:pPr marL="342900" indent="-342900"/>
            <a:r>
              <a:rPr lang="fr-BE" sz="1800" dirty="0" err="1">
                <a:solidFill>
                  <a:srgbClr val="034B86"/>
                </a:solidFill>
              </a:rPr>
              <a:t>Chronic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anemia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even</a:t>
            </a:r>
            <a:r>
              <a:rPr lang="fr-BE" sz="1800" dirty="0">
                <a:solidFill>
                  <a:srgbClr val="034B86"/>
                </a:solidFill>
              </a:rPr>
              <a:t> at a « </a:t>
            </a:r>
            <a:r>
              <a:rPr lang="fr-BE" sz="1800" dirty="0" err="1">
                <a:solidFill>
                  <a:srgbClr val="034B86"/>
                </a:solidFill>
              </a:rPr>
              <a:t>very</a:t>
            </a:r>
            <a:r>
              <a:rPr lang="fr-BE" sz="1800" dirty="0">
                <a:solidFill>
                  <a:srgbClr val="034B86"/>
                </a:solidFill>
              </a:rPr>
              <a:t> » </a:t>
            </a:r>
            <a:r>
              <a:rPr lang="fr-BE" sz="1800" dirty="0" err="1">
                <a:solidFill>
                  <a:srgbClr val="034B86"/>
                </a:solidFill>
              </a:rPr>
              <a:t>low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level</a:t>
            </a:r>
            <a:endParaRPr lang="fr-BE" sz="1800" dirty="0">
              <a:solidFill>
                <a:srgbClr val="034B86"/>
              </a:solidFill>
            </a:endParaRPr>
          </a:p>
          <a:p>
            <a:pPr marL="342900" indent="-342900"/>
            <a:r>
              <a:rPr lang="fr-BE" sz="1800" dirty="0" err="1">
                <a:solidFill>
                  <a:srgbClr val="034B86"/>
                </a:solidFill>
              </a:rPr>
              <a:t>Severe</a:t>
            </a:r>
            <a:r>
              <a:rPr lang="fr-BE" sz="1800" dirty="0">
                <a:solidFill>
                  <a:srgbClr val="034B86"/>
                </a:solidFill>
              </a:rPr>
              <a:t> pain</a:t>
            </a:r>
          </a:p>
          <a:p>
            <a:pPr marL="342900" indent="-342900"/>
            <a:r>
              <a:rPr lang="fr-BE" sz="1800" dirty="0">
                <a:solidFill>
                  <a:srgbClr val="034B86"/>
                </a:solidFill>
              </a:rPr>
              <a:t>Non-</a:t>
            </a:r>
            <a:r>
              <a:rPr lang="fr-BE" sz="1800" dirty="0" err="1">
                <a:solidFill>
                  <a:srgbClr val="034B86"/>
                </a:solidFill>
              </a:rPr>
              <a:t>severe</a:t>
            </a:r>
            <a:r>
              <a:rPr lang="fr-BE" sz="1800" dirty="0">
                <a:solidFill>
                  <a:srgbClr val="034B86"/>
                </a:solidFill>
              </a:rPr>
              <a:t> ACS</a:t>
            </a:r>
          </a:p>
          <a:p>
            <a:pPr marL="342900" indent="-342900"/>
            <a:r>
              <a:rPr lang="fr-BE" sz="1800" dirty="0" err="1">
                <a:solidFill>
                  <a:srgbClr val="034B86"/>
                </a:solidFill>
              </a:rPr>
              <a:t>Recently</a:t>
            </a:r>
            <a:r>
              <a:rPr lang="fr-BE" sz="1800" dirty="0">
                <a:solidFill>
                  <a:srgbClr val="034B86"/>
                </a:solidFill>
              </a:rPr>
              <a:t> (&lt;30days) </a:t>
            </a:r>
            <a:r>
              <a:rPr lang="fr-BE" sz="1800" dirty="0" err="1">
                <a:solidFill>
                  <a:srgbClr val="034B86"/>
                </a:solidFill>
              </a:rPr>
              <a:t>transfused</a:t>
            </a:r>
            <a:r>
              <a:rPr lang="fr-BE" sz="1800" dirty="0">
                <a:solidFill>
                  <a:srgbClr val="034B86"/>
                </a:solidFill>
              </a:rPr>
              <a:t> patient</a:t>
            </a:r>
          </a:p>
          <a:p>
            <a:pPr marL="342900" indent="-342900"/>
            <a:r>
              <a:rPr lang="fr-BE" sz="1800" dirty="0">
                <a:solidFill>
                  <a:srgbClr val="034B86"/>
                </a:solidFill>
              </a:rPr>
              <a:t>Allo-</a:t>
            </a:r>
            <a:r>
              <a:rPr lang="fr-BE" sz="1800" dirty="0" err="1">
                <a:solidFill>
                  <a:srgbClr val="034B86"/>
                </a:solidFill>
              </a:rPr>
              <a:t>immunized</a:t>
            </a:r>
            <a:r>
              <a:rPr lang="fr-BE" sz="1800" dirty="0">
                <a:solidFill>
                  <a:srgbClr val="034B86"/>
                </a:solidFill>
              </a:rPr>
              <a:t> patient</a:t>
            </a:r>
          </a:p>
          <a:p>
            <a:pPr marL="342900" indent="-342900"/>
            <a:endParaRPr lang="fr-BE" dirty="0">
              <a:solidFill>
                <a:srgbClr val="034B86"/>
              </a:solidFill>
            </a:endParaRPr>
          </a:p>
          <a:p>
            <a:pPr marL="342900" indent="-342900"/>
            <a:endParaRPr lang="fr-BE" dirty="0">
              <a:solidFill>
                <a:srgbClr val="034B86"/>
              </a:solidFill>
            </a:endParaRPr>
          </a:p>
          <a:p>
            <a:pPr marL="342900" indent="-342900"/>
            <a:endParaRPr lang="fr-BE" dirty="0">
              <a:solidFill>
                <a:srgbClr val="034B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9" y="154764"/>
            <a:ext cx="6544041" cy="1917875"/>
          </a:xfrm>
        </p:spPr>
        <p:txBody>
          <a:bodyPr>
            <a:normAutofit/>
          </a:bodyPr>
          <a:lstStyle/>
          <a:p>
            <a:r>
              <a:rPr lang="fr-BE" dirty="0" err="1"/>
              <a:t>Prophylactic</a:t>
            </a:r>
            <a:br>
              <a:rPr lang="fr-BE" dirty="0"/>
            </a:br>
            <a:r>
              <a:rPr lang="fr-BE" dirty="0"/>
              <a:t>Transfusion</a:t>
            </a:r>
            <a:br>
              <a:rPr lang="fr-BE" dirty="0"/>
            </a:br>
            <a:r>
              <a:rPr lang="fr-BE" dirty="0"/>
              <a:t>for </a:t>
            </a:r>
            <a:r>
              <a:rPr lang="fr-BE" dirty="0" err="1"/>
              <a:t>Surgery</a:t>
            </a:r>
            <a:endParaRPr lang="fr-BE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94BE68D6-330D-4ADB-B7A8-190B5A0B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0" y="20565"/>
            <a:ext cx="4884862" cy="52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148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27" y="162385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Indication for transfusion in </a:t>
            </a:r>
            <a:r>
              <a:rPr lang="fr-BE" dirty="0" err="1"/>
              <a:t>chronic</a:t>
            </a:r>
            <a:r>
              <a:rPr lang="fr-BE" dirty="0"/>
              <a:t> setting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692DEB2-9BD1-65D7-F55A-62C00586F14F}"/>
              </a:ext>
            </a:extLst>
          </p:cNvPr>
          <p:cNvSpPr txBox="1">
            <a:spLocks/>
          </p:cNvSpPr>
          <p:nvPr/>
        </p:nvSpPr>
        <p:spPr>
          <a:xfrm>
            <a:off x="301809" y="790909"/>
            <a:ext cx="7978643" cy="21059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b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Cerebral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vasculopathy</a:t>
            </a:r>
            <a:r>
              <a:rPr lang="fr-BE" sz="1800" dirty="0">
                <a:solidFill>
                  <a:srgbClr val="034B86"/>
                </a:solidFill>
              </a:rPr>
              <a:t> or </a:t>
            </a:r>
            <a:r>
              <a:rPr lang="fr-BE" sz="1800" dirty="0" err="1">
                <a:solidFill>
                  <a:srgbClr val="034B86"/>
                </a:solidFill>
              </a:rPr>
              <a:t>overt</a:t>
            </a:r>
            <a:r>
              <a:rPr lang="fr-BE" sz="1800" dirty="0">
                <a:solidFill>
                  <a:srgbClr val="034B86"/>
                </a:solidFill>
              </a:rPr>
              <a:t> stroke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Pulmonary</a:t>
            </a:r>
            <a:r>
              <a:rPr lang="fr-BE" sz="1800" dirty="0">
                <a:solidFill>
                  <a:srgbClr val="034B86"/>
                </a:solidFill>
              </a:rPr>
              <a:t> Hypertension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Chronic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organ</a:t>
            </a:r>
            <a:r>
              <a:rPr lang="fr-BE" sz="1800" dirty="0">
                <a:solidFill>
                  <a:srgbClr val="034B86"/>
                </a:solidFill>
              </a:rPr>
              <a:t> damage due to SCD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Recurrent</a:t>
            </a:r>
            <a:r>
              <a:rPr lang="fr-BE" sz="1800" dirty="0">
                <a:solidFill>
                  <a:srgbClr val="034B86"/>
                </a:solidFill>
              </a:rPr>
              <a:t> acute complications (VOC, ACS, </a:t>
            </a:r>
            <a:r>
              <a:rPr lang="fr-BE" sz="1800" dirty="0" err="1">
                <a:solidFill>
                  <a:srgbClr val="034B86"/>
                </a:solidFill>
              </a:rPr>
              <a:t>priapism</a:t>
            </a:r>
            <a:r>
              <a:rPr lang="fr-BE" sz="1800" dirty="0">
                <a:solidFill>
                  <a:srgbClr val="034B86"/>
                </a:solidFill>
              </a:rPr>
              <a:t>) </a:t>
            </a:r>
            <a:r>
              <a:rPr lang="fr-BE" sz="1800" dirty="0" err="1">
                <a:solidFill>
                  <a:srgbClr val="034B86"/>
                </a:solidFill>
              </a:rPr>
              <a:t>despite</a:t>
            </a:r>
            <a:r>
              <a:rPr lang="fr-BE" sz="1800" dirty="0">
                <a:solidFill>
                  <a:srgbClr val="034B86"/>
                </a:solidFill>
              </a:rPr>
              <a:t> optimal </a:t>
            </a:r>
            <a:r>
              <a:rPr lang="fr-BE" sz="1800" dirty="0" err="1">
                <a:solidFill>
                  <a:srgbClr val="034B86"/>
                </a:solidFill>
              </a:rPr>
              <a:t>treatment</a:t>
            </a:r>
            <a:endParaRPr lang="fr-BE" sz="1800" dirty="0">
              <a:solidFill>
                <a:srgbClr val="034B86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rgbClr val="034B86"/>
                </a:solidFill>
              </a:rPr>
              <a:t>Some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u="sng" dirty="0" err="1">
                <a:solidFill>
                  <a:srgbClr val="034B86"/>
                </a:solidFill>
              </a:rPr>
              <a:t>selected</a:t>
            </a:r>
            <a:r>
              <a:rPr lang="fr-BE" sz="1800" u="sng" dirty="0">
                <a:solidFill>
                  <a:srgbClr val="034B86"/>
                </a:solidFill>
              </a:rPr>
              <a:t> 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pregnancies</a:t>
            </a:r>
            <a:endParaRPr lang="fr-BE" sz="1800" dirty="0">
              <a:solidFill>
                <a:srgbClr val="034B86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A50E670-CBA3-480A-9EAB-BE50CFCD7669}"/>
              </a:ext>
            </a:extLst>
          </p:cNvPr>
          <p:cNvSpPr txBox="1">
            <a:spLocks/>
          </p:cNvSpPr>
          <p:nvPr/>
        </p:nvSpPr>
        <p:spPr>
          <a:xfrm>
            <a:off x="581727" y="3453135"/>
            <a:ext cx="3775669" cy="1011829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b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rgbClr val="034B86"/>
                </a:solidFill>
              </a:rPr>
              <a:t>Right time to start ?</a:t>
            </a:r>
          </a:p>
          <a:p>
            <a:r>
              <a:rPr lang="fr-BE" sz="1800" dirty="0">
                <a:solidFill>
                  <a:srgbClr val="034B86"/>
                </a:solidFill>
              </a:rPr>
              <a:t>Regular indication </a:t>
            </a:r>
            <a:r>
              <a:rPr lang="fr-BE" sz="1800" dirty="0" err="1">
                <a:solidFill>
                  <a:srgbClr val="034B86"/>
                </a:solidFill>
              </a:rPr>
              <a:t>revision</a:t>
            </a:r>
            <a:r>
              <a:rPr lang="fr-BE" sz="1800" dirty="0">
                <a:solidFill>
                  <a:srgbClr val="034B86"/>
                </a:solidFill>
              </a:rPr>
              <a:t> ?</a:t>
            </a:r>
          </a:p>
          <a:p>
            <a:r>
              <a:rPr lang="fr-BE" sz="1800" dirty="0" err="1">
                <a:solidFill>
                  <a:srgbClr val="034B86"/>
                </a:solidFill>
              </a:rPr>
              <a:t>Venous</a:t>
            </a:r>
            <a:r>
              <a:rPr lang="fr-BE" sz="1800" dirty="0">
                <a:solidFill>
                  <a:srgbClr val="034B86"/>
                </a:solidFill>
              </a:rPr>
              <a:t> </a:t>
            </a:r>
            <a:r>
              <a:rPr lang="fr-BE" sz="1800" dirty="0" err="1">
                <a:solidFill>
                  <a:srgbClr val="034B86"/>
                </a:solidFill>
              </a:rPr>
              <a:t>access</a:t>
            </a:r>
            <a:r>
              <a:rPr lang="fr-BE" sz="1800" dirty="0">
                <a:solidFill>
                  <a:srgbClr val="034B86"/>
                </a:solidFill>
              </a:rPr>
              <a:t> ?</a:t>
            </a:r>
          </a:p>
          <a:p>
            <a:r>
              <a:rPr lang="fr-BE" sz="1800" dirty="0" err="1">
                <a:solidFill>
                  <a:srgbClr val="034B86"/>
                </a:solidFill>
              </a:rPr>
              <a:t>QoL</a:t>
            </a:r>
            <a:r>
              <a:rPr lang="fr-BE" sz="1800" dirty="0">
                <a:solidFill>
                  <a:srgbClr val="034B86"/>
                </a:solidFill>
              </a:rPr>
              <a:t> impact ?</a:t>
            </a:r>
          </a:p>
        </p:txBody>
      </p:sp>
    </p:spTree>
    <p:extLst>
      <p:ext uri="{BB962C8B-B14F-4D97-AF65-F5344CB8AC3E}">
        <p14:creationId xmlns:p14="http://schemas.microsoft.com/office/powerpoint/2010/main" val="2813527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2" y="133640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Transfusion</a:t>
            </a:r>
          </a:p>
        </p:txBody>
      </p:sp>
      <p:pic>
        <p:nvPicPr>
          <p:cNvPr id="2" name="Picture 3" descr="droppedImage.pdf">
            <a:extLst>
              <a:ext uri="{FF2B5EF4-FFF2-40B4-BE49-F238E27FC236}">
                <a16:creationId xmlns:a16="http://schemas.microsoft.com/office/drawing/2014/main" id="{6D5D288A-D585-E857-5A1C-324D7DDE2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8" y="875159"/>
            <a:ext cx="3110526" cy="377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327A9-6B97-8AAD-441C-4137ACEB0DA5}"/>
              </a:ext>
            </a:extLst>
          </p:cNvPr>
          <p:cNvSpPr/>
          <p:nvPr/>
        </p:nvSpPr>
        <p:spPr>
          <a:xfrm>
            <a:off x="446371" y="4916351"/>
            <a:ext cx="20701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050" dirty="0">
                <a:solidFill>
                  <a:schemeClr val="bg1"/>
                </a:solidFill>
              </a:rPr>
              <a:t>Wayne </a:t>
            </a:r>
            <a:r>
              <a:rPr lang="fr-BE" sz="1050" i="1" dirty="0">
                <a:solidFill>
                  <a:schemeClr val="bg1"/>
                </a:solidFill>
              </a:rPr>
              <a:t>et al</a:t>
            </a:r>
            <a:r>
              <a:rPr lang="fr-BE" sz="1050" dirty="0">
                <a:solidFill>
                  <a:schemeClr val="bg1"/>
                </a:solidFill>
              </a:rPr>
              <a:t>. </a:t>
            </a:r>
            <a:r>
              <a:rPr lang="fr-BE" sz="1050" i="1" dirty="0">
                <a:solidFill>
                  <a:schemeClr val="bg1"/>
                </a:solidFill>
              </a:rPr>
              <a:t>Blood</a:t>
            </a:r>
            <a:r>
              <a:rPr lang="fr-BE" sz="1050" dirty="0">
                <a:solidFill>
                  <a:schemeClr val="bg1"/>
                </a:solidFill>
              </a:rPr>
              <a:t> (1993)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F1B3A6-D2A6-942E-802A-E361BFD6DF42}"/>
              </a:ext>
            </a:extLst>
          </p:cNvPr>
          <p:cNvSpPr/>
          <p:nvPr/>
        </p:nvSpPr>
        <p:spPr>
          <a:xfrm>
            <a:off x="649133" y="4650935"/>
            <a:ext cx="28873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50" dirty="0">
                <a:solidFill>
                  <a:srgbClr val="034B86"/>
                </a:solidFill>
              </a:rPr>
              <a:t>1U </a:t>
            </a:r>
            <a:r>
              <a:rPr lang="fr-BE" sz="1050" dirty="0" err="1">
                <a:solidFill>
                  <a:srgbClr val="034B86"/>
                </a:solidFill>
              </a:rPr>
              <a:t>pRBC</a:t>
            </a:r>
            <a:r>
              <a:rPr lang="fr-BE" sz="1050" dirty="0">
                <a:solidFill>
                  <a:srgbClr val="034B86"/>
                </a:solidFill>
              </a:rPr>
              <a:t> </a:t>
            </a:r>
            <a:r>
              <a:rPr lang="fr-BE" sz="1050" dirty="0">
                <a:solidFill>
                  <a:srgbClr val="034B86"/>
                </a:solidFill>
                <a:sym typeface="Wingdings" panose="05000000000000000000" pitchFamily="2" charset="2"/>
              </a:rPr>
              <a:t> Reduction in HbS </a:t>
            </a:r>
            <a:r>
              <a:rPr lang="fr-BE" sz="1050" dirty="0" err="1">
                <a:solidFill>
                  <a:srgbClr val="034B86"/>
                </a:solidFill>
                <a:sym typeface="Wingdings" panose="05000000000000000000" pitchFamily="2" charset="2"/>
              </a:rPr>
              <a:t>from</a:t>
            </a:r>
            <a:r>
              <a:rPr lang="fr-BE" sz="1050" dirty="0">
                <a:solidFill>
                  <a:srgbClr val="034B86"/>
                </a:solidFill>
                <a:sym typeface="Wingdings" panose="05000000000000000000" pitchFamily="2" charset="2"/>
              </a:rPr>
              <a:t> 6 to 12%</a:t>
            </a:r>
            <a:endParaRPr lang="en-US" sz="1050" dirty="0">
              <a:solidFill>
                <a:srgbClr val="034B86"/>
              </a:solidFill>
            </a:endParaRP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392749E0-06D3-7E9E-59CC-7ACB3BA05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692" y="712631"/>
            <a:ext cx="1914869" cy="325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BE" sz="2250" dirty="0">
                <a:solidFill>
                  <a:srgbClr val="034B86"/>
                </a:solidFill>
              </a:rPr>
              <a:t>Simple – </a:t>
            </a:r>
            <a:r>
              <a:rPr lang="fr-BE" sz="2250" i="1" dirty="0">
                <a:solidFill>
                  <a:srgbClr val="034B86"/>
                </a:solidFill>
              </a:rPr>
              <a:t>Top Up</a:t>
            </a:r>
            <a:endParaRPr lang="fr-BE" sz="1500" dirty="0">
              <a:solidFill>
                <a:srgbClr val="034B86"/>
              </a:solidFill>
            </a:endParaRP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7C8B90CC-A1BE-3943-5B0A-A0C897654993}"/>
              </a:ext>
            </a:extLst>
          </p:cNvPr>
          <p:cNvSpPr txBox="1">
            <a:spLocks/>
          </p:cNvSpPr>
          <p:nvPr/>
        </p:nvSpPr>
        <p:spPr>
          <a:xfrm>
            <a:off x="5594513" y="800220"/>
            <a:ext cx="2704100" cy="325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b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rgbClr val="034B86"/>
                </a:solidFill>
              </a:rPr>
              <a:t>Exchange transfusion</a:t>
            </a:r>
            <a:endParaRPr lang="fr-BE" sz="1200" dirty="0">
              <a:solidFill>
                <a:srgbClr val="034B86"/>
              </a:solidFill>
            </a:endParaRP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A8E4B459-02CC-7550-28EA-1745B0693540}"/>
              </a:ext>
            </a:extLst>
          </p:cNvPr>
          <p:cNvSpPr/>
          <p:nvPr/>
        </p:nvSpPr>
        <p:spPr>
          <a:xfrm>
            <a:off x="544846" y="1707654"/>
            <a:ext cx="3186113" cy="86409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050" dirty="0">
                <a:solidFill>
                  <a:schemeClr val="bg1"/>
                </a:solidFill>
              </a:rPr>
              <a:t>Do not transfusion </a:t>
            </a:r>
            <a:r>
              <a:rPr lang="fr-BE" sz="1050" dirty="0" err="1">
                <a:solidFill>
                  <a:schemeClr val="bg1"/>
                </a:solidFill>
              </a:rPr>
              <a:t>above</a:t>
            </a:r>
            <a:r>
              <a:rPr lang="fr-BE" sz="105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fr-BE" sz="1050" dirty="0">
                <a:solidFill>
                  <a:schemeClr val="bg1"/>
                </a:solidFill>
              </a:rPr>
              <a:t>10g/</a:t>
            </a:r>
            <a:r>
              <a:rPr lang="fr-BE" sz="1050" dirty="0" err="1">
                <a:solidFill>
                  <a:schemeClr val="bg1"/>
                </a:solidFill>
              </a:rPr>
              <a:t>dL</a:t>
            </a:r>
            <a:r>
              <a:rPr lang="fr-BE" sz="1050" dirty="0">
                <a:solidFill>
                  <a:schemeClr val="bg1"/>
                </a:solidFill>
              </a:rPr>
              <a:t> – </a:t>
            </a:r>
            <a:r>
              <a:rPr lang="fr-BE" sz="1050" dirty="0" err="1">
                <a:solidFill>
                  <a:schemeClr val="bg1"/>
                </a:solidFill>
              </a:rPr>
              <a:t>Hct</a:t>
            </a:r>
            <a:r>
              <a:rPr lang="fr-BE" sz="1050" dirty="0">
                <a:solidFill>
                  <a:schemeClr val="bg1"/>
                </a:solidFill>
              </a:rPr>
              <a:t> 30%</a:t>
            </a:r>
          </a:p>
        </p:txBody>
      </p:sp>
    </p:spTree>
    <p:extLst>
      <p:ext uri="{BB962C8B-B14F-4D97-AF65-F5344CB8AC3E}">
        <p14:creationId xmlns:p14="http://schemas.microsoft.com/office/powerpoint/2010/main" val="14768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64" y="146731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Exchange transfusion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7C8B90CC-A1BE-3943-5B0A-A0C897654993}"/>
              </a:ext>
            </a:extLst>
          </p:cNvPr>
          <p:cNvSpPr txBox="1">
            <a:spLocks/>
          </p:cNvSpPr>
          <p:nvPr/>
        </p:nvSpPr>
        <p:spPr>
          <a:xfrm>
            <a:off x="5080518" y="802839"/>
            <a:ext cx="3675175" cy="325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b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250" dirty="0" err="1">
                <a:solidFill>
                  <a:srgbClr val="034B86"/>
                </a:solidFill>
              </a:rPr>
              <a:t>Automatised</a:t>
            </a:r>
            <a:r>
              <a:rPr lang="fr-BE" sz="2250" dirty="0">
                <a:solidFill>
                  <a:srgbClr val="034B86"/>
                </a:solidFill>
              </a:rPr>
              <a:t> = </a:t>
            </a:r>
            <a:r>
              <a:rPr lang="fr-BE" sz="2250" dirty="0" err="1">
                <a:solidFill>
                  <a:srgbClr val="034B86"/>
                </a:solidFill>
              </a:rPr>
              <a:t>Erythrapheresis</a:t>
            </a:r>
            <a:endParaRPr lang="fr-BE" sz="1500" dirty="0">
              <a:solidFill>
                <a:srgbClr val="034B86"/>
              </a:solidFill>
            </a:endParaRPr>
          </a:p>
        </p:txBody>
      </p:sp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E0C4D874-C307-AF3E-DD90-B30869027EBA}"/>
              </a:ext>
            </a:extLst>
          </p:cNvPr>
          <p:cNvSpPr txBox="1">
            <a:spLocks/>
          </p:cNvSpPr>
          <p:nvPr/>
        </p:nvSpPr>
        <p:spPr>
          <a:xfrm>
            <a:off x="318690" y="802839"/>
            <a:ext cx="3459473" cy="325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800" b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2250" dirty="0">
                <a:solidFill>
                  <a:srgbClr val="034B86"/>
                </a:solidFill>
              </a:rPr>
              <a:t>Manual</a:t>
            </a:r>
            <a:endParaRPr lang="fr-BE" sz="1500" dirty="0">
              <a:solidFill>
                <a:srgbClr val="034B86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12ADA8-4210-833D-974D-A36732581AC2}"/>
              </a:ext>
            </a:extLst>
          </p:cNvPr>
          <p:cNvSpPr txBox="1"/>
          <p:nvPr/>
        </p:nvSpPr>
        <p:spPr>
          <a:xfrm>
            <a:off x="610416" y="1164777"/>
            <a:ext cx="287602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fr-BE" sz="1050" dirty="0"/>
              <a:t>Blood </a:t>
            </a:r>
            <a:r>
              <a:rPr lang="fr-BE" sz="1050" dirty="0" err="1"/>
              <a:t>withdrawal</a:t>
            </a:r>
            <a:r>
              <a:rPr lang="fr-BE" sz="1050" dirty="0"/>
              <a:t> - Transfusion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2FEC20-28D7-CF83-F55A-541758D6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03" y="1235200"/>
            <a:ext cx="4156090" cy="2673100"/>
          </a:xfrm>
          <a:prstGeom prst="rect">
            <a:avLst/>
          </a:prstGeom>
        </p:spPr>
      </p:pic>
      <p:pic>
        <p:nvPicPr>
          <p:cNvPr id="13" name="Picture 1" descr="page55image60981664">
            <a:extLst>
              <a:ext uri="{FF2B5EF4-FFF2-40B4-BE49-F238E27FC236}">
                <a16:creationId xmlns:a16="http://schemas.microsoft.com/office/drawing/2014/main" id="{BAC1B76F-3008-2FAF-1223-D1DB028D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82" y="3470404"/>
            <a:ext cx="2685130" cy="132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CD94D3E-84C2-5FEC-7B7A-A7FA486A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0" y="1648351"/>
            <a:ext cx="8309309" cy="22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C0049-8BA5-684D-F2B8-6BB9A206E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500BF192-A157-F285-B58B-1968809262B6}"/>
              </a:ext>
            </a:extLst>
          </p:cNvPr>
          <p:cNvSpPr txBox="1">
            <a:spLocks/>
          </p:cNvSpPr>
          <p:nvPr/>
        </p:nvSpPr>
        <p:spPr>
          <a:xfrm>
            <a:off x="354109" y="87470"/>
            <a:ext cx="6544041" cy="4092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u="none" kern="1200">
                <a:solidFill>
                  <a:srgbClr val="153E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RBC sub-groups and SCD</a:t>
            </a:r>
          </a:p>
        </p:txBody>
      </p:sp>
      <p:pic>
        <p:nvPicPr>
          <p:cNvPr id="6" name="Image 5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0116CCEE-650C-E408-2E7A-B2D5BF1B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3" r="51634" b="33506"/>
          <a:stretch/>
        </p:blipFill>
        <p:spPr>
          <a:xfrm>
            <a:off x="79273" y="1707382"/>
            <a:ext cx="2529086" cy="19041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C70E02-B96D-0FCB-A99F-E5010086C3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801" b="8496"/>
          <a:stretch/>
        </p:blipFill>
        <p:spPr>
          <a:xfrm>
            <a:off x="2669938" y="616831"/>
            <a:ext cx="2013172" cy="43032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844698-414A-1F60-6670-944E2E7B19BD}"/>
              </a:ext>
            </a:extLst>
          </p:cNvPr>
          <p:cNvSpPr/>
          <p:nvPr/>
        </p:nvSpPr>
        <p:spPr>
          <a:xfrm>
            <a:off x="2669937" y="2006416"/>
            <a:ext cx="2013172" cy="2965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896A5A-BC34-504A-E0FB-D40D3D672DC3}"/>
              </a:ext>
            </a:extLst>
          </p:cNvPr>
          <p:cNvSpPr/>
          <p:nvPr/>
        </p:nvSpPr>
        <p:spPr>
          <a:xfrm>
            <a:off x="2678404" y="733840"/>
            <a:ext cx="2013172" cy="5276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6AB402-9580-8D9F-F566-923DE2BE8072}"/>
              </a:ext>
            </a:extLst>
          </p:cNvPr>
          <p:cNvSpPr txBox="1"/>
          <p:nvPr/>
        </p:nvSpPr>
        <p:spPr>
          <a:xfrm>
            <a:off x="5181409" y="3601754"/>
            <a:ext cx="3758207" cy="1003060"/>
          </a:xfrm>
          <a:prstGeom prst="rect">
            <a:avLst/>
          </a:prstGeom>
        </p:spPr>
        <p:txBody>
          <a:bodyPr vert="horz" wrap="square" lIns="0" tIns="34290" rIns="0" bIns="34290" rtlCol="0" anchor="t">
            <a:noAutofit/>
          </a:bodyPr>
          <a:lstStyle/>
          <a:p>
            <a:pPr algn="ctr"/>
            <a:r>
              <a:rPr lang="fr-FR" sz="1800" b="1" dirty="0">
                <a:solidFill>
                  <a:schemeClr val="accent3"/>
                </a:solidFill>
              </a:rPr>
              <a:t>4% of </a:t>
            </a:r>
            <a:r>
              <a:rPr lang="fr-FR" sz="1800" b="1" dirty="0" err="1">
                <a:solidFill>
                  <a:schemeClr val="accent3"/>
                </a:solidFill>
              </a:rPr>
              <a:t>sporadic</a:t>
            </a:r>
            <a:r>
              <a:rPr lang="fr-FR" sz="1800" b="1" dirty="0">
                <a:solidFill>
                  <a:schemeClr val="accent3"/>
                </a:solidFill>
              </a:rPr>
              <a:t> transfusion</a:t>
            </a:r>
          </a:p>
          <a:p>
            <a:pPr algn="ctr"/>
            <a:r>
              <a:rPr lang="fr-FR" sz="1800" b="1" dirty="0">
                <a:solidFill>
                  <a:schemeClr val="accent3"/>
                </a:solidFill>
              </a:rPr>
              <a:t>40% ICU admission</a:t>
            </a:r>
          </a:p>
          <a:p>
            <a:pPr algn="ctr"/>
            <a:r>
              <a:rPr lang="fr-FR" sz="1800" b="1" dirty="0">
                <a:solidFill>
                  <a:schemeClr val="accent3"/>
                </a:solidFill>
              </a:rPr>
              <a:t>11% </a:t>
            </a:r>
            <a:r>
              <a:rPr lang="fr-FR" sz="1800" b="1" dirty="0" err="1">
                <a:solidFill>
                  <a:schemeClr val="accent3"/>
                </a:solidFill>
              </a:rPr>
              <a:t>mortality</a:t>
            </a:r>
            <a:r>
              <a:rPr lang="fr-FR" sz="1800" b="1" dirty="0">
                <a:solidFill>
                  <a:schemeClr val="accent3"/>
                </a:solidFill>
              </a:rPr>
              <a:t> rate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634742-D96D-FE41-B213-2EF4239B0016}"/>
              </a:ext>
            </a:extLst>
          </p:cNvPr>
          <p:cNvSpPr txBox="1"/>
          <p:nvPr/>
        </p:nvSpPr>
        <p:spPr>
          <a:xfrm>
            <a:off x="5019047" y="754620"/>
            <a:ext cx="3758207" cy="870469"/>
          </a:xfrm>
          <a:prstGeom prst="rect">
            <a:avLst/>
          </a:prstGeom>
        </p:spPr>
        <p:txBody>
          <a:bodyPr vert="horz" wrap="square" lIns="0" tIns="34290" rIns="0" bIns="34290" rtlCol="0" anchor="t">
            <a:noAutofit/>
          </a:bodyPr>
          <a:lstStyle/>
          <a:p>
            <a:pPr algn="ctr"/>
            <a:r>
              <a:rPr lang="fr-FR" sz="1800" b="1" dirty="0" err="1">
                <a:solidFill>
                  <a:schemeClr val="accent3"/>
                </a:solidFill>
              </a:rPr>
              <a:t>Delayed</a:t>
            </a:r>
            <a:r>
              <a:rPr lang="fr-FR" sz="1800" b="1" dirty="0">
                <a:solidFill>
                  <a:schemeClr val="accent3"/>
                </a:solidFill>
              </a:rPr>
              <a:t> </a:t>
            </a:r>
            <a:r>
              <a:rPr lang="fr-FR" sz="1800" b="1" dirty="0" err="1">
                <a:solidFill>
                  <a:schemeClr val="accent3"/>
                </a:solidFill>
              </a:rPr>
              <a:t>Hemolytic</a:t>
            </a:r>
            <a:br>
              <a:rPr lang="fr-FR" sz="1800" b="1" dirty="0">
                <a:solidFill>
                  <a:schemeClr val="accent3"/>
                </a:solidFill>
              </a:rPr>
            </a:br>
            <a:r>
              <a:rPr lang="fr-FR" sz="1800" b="1" dirty="0">
                <a:solidFill>
                  <a:schemeClr val="accent3"/>
                </a:solidFill>
              </a:rPr>
              <a:t>Transfusion </a:t>
            </a:r>
            <a:r>
              <a:rPr lang="fr-FR" sz="1800" b="1" dirty="0" err="1">
                <a:solidFill>
                  <a:schemeClr val="accent3"/>
                </a:solidFill>
              </a:rPr>
              <a:t>Reaction</a:t>
            </a:r>
            <a:r>
              <a:rPr lang="fr-FR" sz="1800" b="1" dirty="0">
                <a:solidFill>
                  <a:schemeClr val="accent3"/>
                </a:solidFill>
              </a:rPr>
              <a:t> (</a:t>
            </a:r>
            <a:r>
              <a:rPr lang="fr-FR" sz="1800" b="1" i="1" dirty="0">
                <a:solidFill>
                  <a:schemeClr val="accent3"/>
                </a:solidFill>
              </a:rPr>
              <a:t>DHTR</a:t>
            </a:r>
            <a:r>
              <a:rPr lang="fr-FR" sz="1800" b="1" dirty="0">
                <a:solidFill>
                  <a:schemeClr val="accent3"/>
                </a:solidFill>
              </a:rPr>
              <a:t>)</a:t>
            </a:r>
            <a:endParaRPr lang="fr-FR" sz="1800" b="1" i="1" dirty="0">
              <a:solidFill>
                <a:schemeClr val="accent3"/>
              </a:solidFill>
            </a:endParaRPr>
          </a:p>
        </p:txBody>
      </p:sp>
      <p:pic>
        <p:nvPicPr>
          <p:cNvPr id="17" name="Image 16" descr="Une image contenant capture d’écran, Graphique, texte, conception&#10;&#10;Description générée automatiquement">
            <a:extLst>
              <a:ext uri="{FF2B5EF4-FFF2-40B4-BE49-F238E27FC236}">
                <a16:creationId xmlns:a16="http://schemas.microsoft.com/office/drawing/2014/main" id="{F080F478-D1C4-D90F-8DDB-6C037F22E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777" r="79334" b="43659"/>
          <a:stretch/>
        </p:blipFill>
        <p:spPr>
          <a:xfrm>
            <a:off x="5136642" y="1306670"/>
            <a:ext cx="1204676" cy="1696008"/>
          </a:xfrm>
          <a:prstGeom prst="rect">
            <a:avLst/>
          </a:prstGeom>
        </p:spPr>
      </p:pic>
      <p:pic>
        <p:nvPicPr>
          <p:cNvPr id="18" name="Image 17" descr="Une image contenant capture d’écran, Graphique, texte, conception&#10;&#10;Description générée automatiquement">
            <a:extLst>
              <a:ext uri="{FF2B5EF4-FFF2-40B4-BE49-F238E27FC236}">
                <a16:creationId xmlns:a16="http://schemas.microsoft.com/office/drawing/2014/main" id="{0E542B5C-5460-47F6-A4B9-3D84BAADA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57104" r="68189" b="21711"/>
          <a:stretch/>
        </p:blipFill>
        <p:spPr>
          <a:xfrm>
            <a:off x="5352114" y="2579656"/>
            <a:ext cx="1095594" cy="864452"/>
          </a:xfrm>
          <a:prstGeom prst="rect">
            <a:avLst/>
          </a:prstGeom>
        </p:spPr>
      </p:pic>
      <p:pic>
        <p:nvPicPr>
          <p:cNvPr id="19" name="Image 18" descr="Une image contenant capture d’écran, Graphique, texte, conception&#10;&#10;Description générée automatiquement">
            <a:extLst>
              <a:ext uri="{FF2B5EF4-FFF2-40B4-BE49-F238E27FC236}">
                <a16:creationId xmlns:a16="http://schemas.microsoft.com/office/drawing/2014/main" id="{5DAE2F92-532B-B7C8-21A7-D22EE2225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14777" r="33395" b="43659"/>
          <a:stretch/>
        </p:blipFill>
        <p:spPr>
          <a:xfrm>
            <a:off x="6509286" y="1601246"/>
            <a:ext cx="2340366" cy="16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80" y="98672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Example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0EF9EB-8608-C276-4361-63E4A8F46E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4" y="667544"/>
            <a:ext cx="3208724" cy="38084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A85FB7-01E6-B0B0-F825-8D09435AF4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762" y="3265558"/>
            <a:ext cx="3924300" cy="13700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B4A492-6BA5-F9DA-A636-0560495C0F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499" y="609742"/>
            <a:ext cx="4314825" cy="2655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A28420-8F3C-E1C1-D9D8-0AE7E3826D66}"/>
              </a:ext>
            </a:extLst>
          </p:cNvPr>
          <p:cNvSpPr/>
          <p:nvPr/>
        </p:nvSpPr>
        <p:spPr>
          <a:xfrm>
            <a:off x="5564862" y="4666016"/>
            <a:ext cx="20701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50">
                <a:solidFill>
                  <a:srgbClr val="034B86"/>
                </a:solidFill>
              </a:rPr>
              <a:t>LDH 2650 UI/L</a:t>
            </a:r>
          </a:p>
        </p:txBody>
      </p:sp>
    </p:spTree>
    <p:extLst>
      <p:ext uri="{BB962C8B-B14F-4D97-AF65-F5344CB8AC3E}">
        <p14:creationId xmlns:p14="http://schemas.microsoft.com/office/powerpoint/2010/main" val="29340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33E087-2563-45BB-9C82-16C12D907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04" y="706958"/>
            <a:ext cx="7503391" cy="3435949"/>
          </a:xfrm>
          <a:prstGeom prst="rect">
            <a:avLst/>
          </a:prstGeom>
        </p:spPr>
      </p:pic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945A9A02-DC1F-4B6B-96E6-D9E525C220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689237"/>
            <a:ext cx="6843777" cy="274637"/>
          </a:xfrm>
        </p:spPr>
        <p:txBody>
          <a:bodyPr/>
          <a:lstStyle/>
          <a:p>
            <a:r>
              <a:rPr lang="nl-BE" dirty="0" err="1">
                <a:solidFill>
                  <a:schemeClr val="accent1"/>
                </a:solidFill>
              </a:rPr>
              <a:t>Sickle</a:t>
            </a: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dirty="0" err="1">
                <a:solidFill>
                  <a:schemeClr val="accent1"/>
                </a:solidFill>
              </a:rPr>
              <a:t>Cell</a:t>
            </a: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dirty="0" err="1">
                <a:solidFill>
                  <a:schemeClr val="accent1"/>
                </a:solidFill>
              </a:rPr>
              <a:t>Disease</a:t>
            </a:r>
            <a:r>
              <a:rPr lang="nl-BE" dirty="0"/>
              <a:t>  </a:t>
            </a:r>
            <a:r>
              <a:rPr lang="nl-BE" dirty="0">
                <a:solidFill>
                  <a:schemeClr val="accent2"/>
                </a:solidFill>
              </a:rPr>
              <a:t>⋮</a:t>
            </a:r>
            <a:r>
              <a:rPr lang="nl-BE" dirty="0"/>
              <a:t>  </a:t>
            </a:r>
            <a:r>
              <a:rPr lang="nl-BE" dirty="0">
                <a:solidFill>
                  <a:schemeClr val="tx1"/>
                </a:solidFill>
              </a:rPr>
              <a:t>15/11/2025 </a:t>
            </a:r>
            <a:r>
              <a:rPr lang="nl-BE" dirty="0"/>
              <a:t> </a:t>
            </a:r>
            <a:r>
              <a:rPr lang="nl-BE" dirty="0">
                <a:solidFill>
                  <a:schemeClr val="accent2"/>
                </a:solidFill>
              </a:rPr>
              <a:t>⋮ </a:t>
            </a:r>
            <a:r>
              <a:rPr lang="nl-BE" dirty="0"/>
              <a:t> </a:t>
            </a:r>
            <a:r>
              <a:rPr lang="en-US" dirty="0"/>
              <a:t>BHS Educational Courses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785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980" y="200485"/>
            <a:ext cx="6544041" cy="409258"/>
          </a:xfrm>
        </p:spPr>
        <p:txBody>
          <a:bodyPr>
            <a:normAutofit/>
          </a:bodyPr>
          <a:lstStyle/>
          <a:p>
            <a:r>
              <a:rPr lang="fr-BE" sz="2100"/>
              <a:t>Hémolyse post-transfusionnelle retardée (DHTR)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EEFFDD-C5D9-B0E0-6047-B1DA35B3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94600"/>
            <a:ext cx="6172200" cy="3642122"/>
          </a:xfrm>
        </p:spPr>
        <p:txBody>
          <a:bodyPr/>
          <a:lstStyle/>
          <a:p>
            <a:r>
              <a:rPr lang="fr-BE" dirty="0"/>
              <a:t>Diagnostic</a:t>
            </a:r>
          </a:p>
          <a:p>
            <a:pPr lvl="1"/>
            <a:r>
              <a:rPr lang="fr-BE" sz="1800" dirty="0" err="1"/>
              <a:t>Clinical</a:t>
            </a:r>
            <a:r>
              <a:rPr lang="fr-BE" sz="1800" dirty="0"/>
              <a:t> (VOC, </a:t>
            </a:r>
            <a:r>
              <a:rPr lang="fr-BE" sz="1800" dirty="0" err="1"/>
              <a:t>dark</a:t>
            </a:r>
            <a:r>
              <a:rPr lang="fr-BE" sz="1800" dirty="0"/>
              <a:t> urines)</a:t>
            </a:r>
          </a:p>
          <a:p>
            <a:pPr lvl="1"/>
            <a:r>
              <a:rPr lang="fr-BE" sz="1800" dirty="0" err="1"/>
              <a:t>Biological</a:t>
            </a:r>
            <a:r>
              <a:rPr lang="fr-BE" sz="1800" dirty="0"/>
              <a:t> (</a:t>
            </a:r>
            <a:r>
              <a:rPr lang="fr-BE" sz="1800" dirty="0" err="1"/>
              <a:t>Nomogram</a:t>
            </a:r>
            <a:r>
              <a:rPr lang="fr-BE" sz="1800" dirty="0"/>
              <a:t>, LDH)</a:t>
            </a:r>
          </a:p>
          <a:p>
            <a:r>
              <a:rPr lang="fr-BE" dirty="0" err="1"/>
              <a:t>Treatment</a:t>
            </a:r>
            <a:r>
              <a:rPr lang="fr-BE" dirty="0"/>
              <a:t> </a:t>
            </a:r>
          </a:p>
          <a:p>
            <a:pPr lvl="1"/>
            <a:r>
              <a:rPr lang="fr-BE" b="1" u="sng" dirty="0"/>
              <a:t>NO MORE transfusions !</a:t>
            </a:r>
            <a:r>
              <a:rPr lang="fr-BE" dirty="0"/>
              <a:t> </a:t>
            </a:r>
            <a:r>
              <a:rPr lang="fr-BE" dirty="0" err="1"/>
              <a:t>Except</a:t>
            </a:r>
            <a:r>
              <a:rPr lang="fr-BE" dirty="0"/>
              <a:t>…</a:t>
            </a:r>
            <a:endParaRPr lang="fr-BE" b="1" u="sng" dirty="0"/>
          </a:p>
          <a:p>
            <a:pPr lvl="1"/>
            <a:r>
              <a:rPr lang="fr-BE" dirty="0"/>
              <a:t>EPO +/- iv </a:t>
            </a:r>
            <a:r>
              <a:rPr lang="fr-BE" dirty="0" err="1"/>
              <a:t>Iron</a:t>
            </a:r>
            <a:endParaRPr lang="fr-BE" dirty="0"/>
          </a:p>
          <a:p>
            <a:pPr lvl="1"/>
            <a:r>
              <a:rPr lang="fr-BE" dirty="0"/>
              <a:t>If </a:t>
            </a:r>
            <a:r>
              <a:rPr lang="fr-BE" dirty="0" err="1"/>
              <a:t>sign</a:t>
            </a:r>
            <a:r>
              <a:rPr lang="fr-BE" dirty="0"/>
              <a:t> of </a:t>
            </a:r>
            <a:r>
              <a:rPr lang="fr-BE" dirty="0" err="1"/>
              <a:t>severity</a:t>
            </a:r>
            <a:r>
              <a:rPr lang="fr-BE" dirty="0"/>
              <a:t> : IV </a:t>
            </a:r>
            <a:r>
              <a:rPr lang="fr-BE" dirty="0" err="1"/>
              <a:t>Ig</a:t>
            </a:r>
            <a:r>
              <a:rPr lang="fr-BE" dirty="0"/>
              <a:t> a+/- </a:t>
            </a:r>
            <a:r>
              <a:rPr lang="fr-BE" dirty="0" err="1"/>
              <a:t>Eculizumab</a:t>
            </a:r>
            <a:br>
              <a:rPr lang="fr-BE" dirty="0"/>
            </a:br>
            <a:br>
              <a:rPr lang="fr-BE" dirty="0"/>
            </a:br>
            <a:endParaRPr lang="fr-BE" dirty="0"/>
          </a:p>
          <a:p>
            <a:pPr lvl="1"/>
            <a:r>
              <a:rPr lang="fr-BE" dirty="0"/>
              <a:t>Plasma Exchange</a:t>
            </a:r>
            <a:endParaRPr lang="fr-BE" sz="1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05F5D0-42D5-E9A3-2772-E67A358CF8A4}"/>
              </a:ext>
            </a:extLst>
          </p:cNvPr>
          <p:cNvSpPr txBox="1"/>
          <p:nvPr/>
        </p:nvSpPr>
        <p:spPr>
          <a:xfrm>
            <a:off x="2759607" y="3417903"/>
            <a:ext cx="6263254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fr-BE" sz="2400" dirty="0">
              <a:solidFill>
                <a:schemeClr val="bg1"/>
              </a:solidFill>
            </a:endParaRPr>
          </a:p>
          <a:p>
            <a:pPr algn="ctr"/>
            <a:r>
              <a:rPr lang="fr-BE" sz="2400" dirty="0">
                <a:solidFill>
                  <a:schemeClr val="bg1"/>
                </a:solidFill>
              </a:rPr>
              <a:t>NO transfusion </a:t>
            </a:r>
            <a:r>
              <a:rPr lang="fr-BE" sz="2400" dirty="0" err="1">
                <a:solidFill>
                  <a:schemeClr val="bg1"/>
                </a:solidFill>
              </a:rPr>
              <a:t>without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r>
              <a:rPr lang="fr-BE" sz="2400" dirty="0" err="1">
                <a:solidFill>
                  <a:schemeClr val="bg1"/>
                </a:solidFill>
              </a:rPr>
              <a:t>hematological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r>
              <a:rPr lang="fr-BE" sz="2400" dirty="0" err="1">
                <a:solidFill>
                  <a:schemeClr val="bg1"/>
                </a:solidFill>
              </a:rPr>
              <a:t>advice</a:t>
            </a:r>
            <a:endParaRPr lang="fr-BE" sz="24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771A2-309C-A365-9D2D-05241DE19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49" y="1257642"/>
            <a:ext cx="3486151" cy="29160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12A07E-D9D9-95CE-5DDB-91385BCA0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657" y="1346859"/>
            <a:ext cx="34861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Complément 2" title="Wooclap - Make learning awesome">
                <a:extLst>
                  <a:ext uri="{FF2B5EF4-FFF2-40B4-BE49-F238E27FC236}">
                    <a16:creationId xmlns:a16="http://schemas.microsoft.com/office/drawing/2014/main" id="{1EC698E9-B0E1-4D77-AD79-893C72927A8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85750" y="190500"/>
              <a:ext cx="8572500" cy="4762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Complément 2" title="Wooclap - Make learning awesome">
                <a:extLst>
                  <a:ext uri="{FF2B5EF4-FFF2-40B4-BE49-F238E27FC236}">
                    <a16:creationId xmlns:a16="http://schemas.microsoft.com/office/drawing/2014/main" id="{1EC698E9-B0E1-4D77-AD79-893C72927A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750" y="190500"/>
                <a:ext cx="8572500" cy="476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2539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62" y="109141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Clinical</a:t>
            </a:r>
            <a:r>
              <a:rPr lang="fr-BE" dirty="0"/>
              <a:t> case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CACAFEA-2E41-F4CA-4BB2-937757FAC124}"/>
              </a:ext>
            </a:extLst>
          </p:cNvPr>
          <p:cNvSpPr txBox="1">
            <a:spLocks/>
          </p:cNvSpPr>
          <p:nvPr/>
        </p:nvSpPr>
        <p:spPr>
          <a:xfrm>
            <a:off x="331262" y="518399"/>
            <a:ext cx="8229600" cy="364212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720"/>
              </a:spcAft>
              <a:buSzPct val="100000"/>
              <a:buFont typeface="Wingdings" charset="2"/>
              <a:buChar char="§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 typeface="Wingdings" charset="2"/>
              <a:buChar char="§"/>
              <a:defRPr sz="2000" kern="1200">
                <a:solidFill>
                  <a:srgbClr val="8EADD7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"/>
              <a:defRPr sz="2000" kern="1200">
                <a:solidFill>
                  <a:srgbClr val="8EB4E3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8EB4E3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8EB4E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100" dirty="0">
                <a:solidFill>
                  <a:srgbClr val="034B86"/>
                </a:solidFill>
              </a:rPr>
              <a:t>19 yo – SCA patient</a:t>
            </a:r>
            <a:endParaRPr lang="fr-BE" sz="1500" dirty="0">
              <a:solidFill>
                <a:srgbClr val="034B86"/>
              </a:solidFill>
            </a:endParaRPr>
          </a:p>
          <a:p>
            <a:pPr lvl="1"/>
            <a:r>
              <a:rPr lang="fr-BE" sz="1500" dirty="0">
                <a:solidFill>
                  <a:srgbClr val="034B86"/>
                </a:solidFill>
              </a:rPr>
              <a:t>No </a:t>
            </a:r>
            <a:r>
              <a:rPr lang="fr-BE" sz="1500" dirty="0" err="1">
                <a:solidFill>
                  <a:srgbClr val="034B86"/>
                </a:solidFill>
              </a:rPr>
              <a:t>chronic</a:t>
            </a:r>
            <a:r>
              <a:rPr lang="fr-BE" sz="1500" dirty="0">
                <a:solidFill>
                  <a:srgbClr val="034B86"/>
                </a:solidFill>
              </a:rPr>
              <a:t> </a:t>
            </a:r>
            <a:r>
              <a:rPr lang="fr-BE" sz="1500" dirty="0" err="1">
                <a:solidFill>
                  <a:srgbClr val="034B86"/>
                </a:solidFill>
              </a:rPr>
              <a:t>organ</a:t>
            </a:r>
            <a:r>
              <a:rPr lang="fr-BE" sz="1500" dirty="0">
                <a:solidFill>
                  <a:srgbClr val="034B86"/>
                </a:solidFill>
              </a:rPr>
              <a:t> damage</a:t>
            </a:r>
          </a:p>
          <a:p>
            <a:pPr lvl="1"/>
            <a:r>
              <a:rPr lang="fr-BE" sz="1500" dirty="0" err="1">
                <a:solidFill>
                  <a:srgbClr val="034B86"/>
                </a:solidFill>
              </a:rPr>
              <a:t>Hospitalized</a:t>
            </a:r>
            <a:r>
              <a:rPr lang="fr-BE" sz="1500" dirty="0">
                <a:solidFill>
                  <a:srgbClr val="034B86"/>
                </a:solidFill>
              </a:rPr>
              <a:t> VOC once a </a:t>
            </a:r>
            <a:r>
              <a:rPr lang="fr-BE" sz="1500" dirty="0" err="1">
                <a:solidFill>
                  <a:srgbClr val="034B86"/>
                </a:solidFill>
              </a:rPr>
              <a:t>year</a:t>
            </a:r>
            <a:endParaRPr lang="fr-BE" sz="1500" dirty="0">
              <a:solidFill>
                <a:srgbClr val="034B86"/>
              </a:solidFill>
            </a:endParaRPr>
          </a:p>
          <a:p>
            <a:pPr marL="342900" lvl="1" indent="0">
              <a:buNone/>
            </a:pPr>
            <a:endParaRPr lang="fr-BE" sz="1500" dirty="0">
              <a:solidFill>
                <a:srgbClr val="034B86"/>
              </a:solidFill>
            </a:endParaRPr>
          </a:p>
          <a:p>
            <a:r>
              <a:rPr lang="fr-BE" sz="2100" dirty="0">
                <a:solidFill>
                  <a:srgbClr val="034B86"/>
                </a:solidFill>
              </a:rPr>
              <a:t>Pain on legs, </a:t>
            </a:r>
            <a:r>
              <a:rPr lang="fr-BE" sz="2100" dirty="0" err="1">
                <a:solidFill>
                  <a:srgbClr val="034B86"/>
                </a:solidFill>
              </a:rPr>
              <a:t>lower</a:t>
            </a:r>
            <a:r>
              <a:rPr lang="fr-BE" sz="2100" dirty="0">
                <a:solidFill>
                  <a:srgbClr val="034B86"/>
                </a:solidFill>
              </a:rPr>
              <a:t> back and </a:t>
            </a:r>
            <a:r>
              <a:rPr lang="fr-BE" sz="2100" dirty="0" err="1">
                <a:solidFill>
                  <a:srgbClr val="034B86"/>
                </a:solidFill>
              </a:rPr>
              <a:t>hips</a:t>
            </a:r>
            <a:endParaRPr lang="fr-BE" sz="2100" dirty="0">
              <a:solidFill>
                <a:srgbClr val="034B86"/>
              </a:solidFill>
            </a:endParaRPr>
          </a:p>
          <a:p>
            <a:r>
              <a:rPr lang="fr-BE" sz="2100" dirty="0" err="1">
                <a:solidFill>
                  <a:srgbClr val="034B86"/>
                </a:solidFill>
              </a:rPr>
              <a:t>Hospitalization</a:t>
            </a:r>
            <a:r>
              <a:rPr lang="fr-BE" sz="2100" dirty="0">
                <a:solidFill>
                  <a:srgbClr val="034B86"/>
                </a:solidFill>
              </a:rPr>
              <a:t> </a:t>
            </a:r>
            <a:r>
              <a:rPr lang="fr-BE" sz="2100" dirty="0" err="1">
                <a:solidFill>
                  <a:srgbClr val="034B86"/>
                </a:solidFill>
              </a:rPr>
              <a:t>with</a:t>
            </a:r>
            <a:r>
              <a:rPr lang="fr-BE" sz="2100" dirty="0">
                <a:solidFill>
                  <a:srgbClr val="034B86"/>
                </a:solidFill>
              </a:rPr>
              <a:t> </a:t>
            </a:r>
            <a:r>
              <a:rPr lang="fr-BE" sz="2100" dirty="0" err="1">
                <a:solidFill>
                  <a:srgbClr val="034B86"/>
                </a:solidFill>
              </a:rPr>
              <a:t>controlled</a:t>
            </a:r>
            <a:r>
              <a:rPr lang="fr-BE" sz="2100" dirty="0">
                <a:solidFill>
                  <a:srgbClr val="034B86"/>
                </a:solidFill>
              </a:rPr>
              <a:t> pain.</a:t>
            </a:r>
            <a:br>
              <a:rPr lang="fr-BE" sz="2100" dirty="0">
                <a:solidFill>
                  <a:srgbClr val="034B86"/>
                </a:solidFill>
              </a:rPr>
            </a:br>
            <a:endParaRPr lang="fr-BE" sz="2100" dirty="0">
              <a:solidFill>
                <a:srgbClr val="034B86"/>
              </a:solidFill>
            </a:endParaRPr>
          </a:p>
          <a:p>
            <a:r>
              <a:rPr lang="fr-BE" sz="2100" dirty="0">
                <a:solidFill>
                  <a:srgbClr val="034B86"/>
                </a:solidFill>
              </a:rPr>
              <a:t>D3 : Saturation drop at 93%. </a:t>
            </a:r>
            <a:r>
              <a:rPr lang="fr-BE" sz="2100" dirty="0" err="1">
                <a:solidFill>
                  <a:srgbClr val="034B86"/>
                </a:solidFill>
              </a:rPr>
              <a:t>Abnormal</a:t>
            </a:r>
            <a:r>
              <a:rPr lang="fr-BE" sz="2100" dirty="0">
                <a:solidFill>
                  <a:srgbClr val="034B86"/>
                </a:solidFill>
              </a:rPr>
              <a:t> </a:t>
            </a:r>
            <a:r>
              <a:rPr lang="fr-BE" sz="2100" dirty="0" err="1">
                <a:solidFill>
                  <a:srgbClr val="034B86"/>
                </a:solidFill>
              </a:rPr>
              <a:t>lung</a:t>
            </a:r>
            <a:r>
              <a:rPr lang="fr-BE" sz="2100" dirty="0">
                <a:solidFill>
                  <a:srgbClr val="034B86"/>
                </a:solidFill>
              </a:rPr>
              <a:t> </a:t>
            </a:r>
            <a:r>
              <a:rPr lang="fr-BE" sz="2100" dirty="0" err="1">
                <a:solidFill>
                  <a:srgbClr val="034B86"/>
                </a:solidFill>
              </a:rPr>
              <a:t>sounds</a:t>
            </a:r>
            <a:endParaRPr lang="fr-BE" sz="2100" dirty="0">
              <a:solidFill>
                <a:srgbClr val="034B86"/>
              </a:solidFill>
            </a:endParaRPr>
          </a:p>
          <a:p>
            <a:endParaRPr lang="fr-BE" sz="2100" dirty="0">
              <a:solidFill>
                <a:srgbClr val="034B86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057E8537-AF0D-3734-12CA-D050C1F5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77"/>
            <a:ext cx="3882752" cy="317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8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9" y="212212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Acute </a:t>
            </a:r>
            <a:r>
              <a:rPr lang="fr-BE" dirty="0" err="1"/>
              <a:t>Chest</a:t>
            </a:r>
            <a:r>
              <a:rPr lang="fr-BE" dirty="0"/>
              <a:t> Syndrome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62EF41E-A519-99FD-7CEF-B392EDDCD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79" y="822778"/>
            <a:ext cx="8804621" cy="3888581"/>
          </a:xfrm>
        </p:spPr>
        <p:txBody>
          <a:bodyPr/>
          <a:lstStyle/>
          <a:p>
            <a:r>
              <a:rPr lang="fr-BE" dirty="0" err="1">
                <a:solidFill>
                  <a:srgbClr val="034B86"/>
                </a:solidFill>
              </a:rPr>
              <a:t>Definition</a:t>
            </a:r>
            <a:endParaRPr lang="fr-BE" dirty="0">
              <a:solidFill>
                <a:srgbClr val="034B86"/>
              </a:solidFill>
            </a:endParaRPr>
          </a:p>
          <a:p>
            <a:pPr lvl="1"/>
            <a:r>
              <a:rPr lang="fr-BE" sz="1875" dirty="0">
                <a:solidFill>
                  <a:srgbClr val="034B86"/>
                </a:solidFill>
              </a:rPr>
              <a:t>A least 2 on the 3 </a:t>
            </a:r>
            <a:r>
              <a:rPr lang="fr-BE" sz="1875" dirty="0" err="1">
                <a:solidFill>
                  <a:srgbClr val="034B86"/>
                </a:solidFill>
              </a:rPr>
              <a:t>following</a:t>
            </a:r>
            <a:r>
              <a:rPr lang="fr-BE" sz="1875" dirty="0">
                <a:solidFill>
                  <a:srgbClr val="034B86"/>
                </a:solidFill>
              </a:rPr>
              <a:t> :</a:t>
            </a:r>
          </a:p>
          <a:p>
            <a:pPr lvl="2"/>
            <a:r>
              <a:rPr lang="fr-BE" sz="1575" dirty="0" err="1">
                <a:solidFill>
                  <a:srgbClr val="034B86"/>
                </a:solidFill>
              </a:rPr>
              <a:t>Abnormal</a:t>
            </a:r>
            <a:r>
              <a:rPr lang="fr-BE" sz="1575" dirty="0">
                <a:solidFill>
                  <a:srgbClr val="034B86"/>
                </a:solidFill>
              </a:rPr>
              <a:t> auscultation</a:t>
            </a:r>
          </a:p>
          <a:p>
            <a:pPr lvl="2"/>
            <a:r>
              <a:rPr lang="fr-BE" sz="1575" dirty="0">
                <a:solidFill>
                  <a:srgbClr val="034B86"/>
                </a:solidFill>
              </a:rPr>
              <a:t>New </a:t>
            </a:r>
            <a:r>
              <a:rPr lang="fr-BE" sz="1575" dirty="0" err="1">
                <a:solidFill>
                  <a:srgbClr val="034B86"/>
                </a:solidFill>
              </a:rPr>
              <a:t>radiological</a:t>
            </a:r>
            <a:r>
              <a:rPr lang="fr-BE" sz="1575" dirty="0">
                <a:solidFill>
                  <a:srgbClr val="034B86"/>
                </a:solidFill>
              </a:rPr>
              <a:t> </a:t>
            </a:r>
            <a:r>
              <a:rPr lang="fr-BE" sz="1575" dirty="0" err="1">
                <a:solidFill>
                  <a:srgbClr val="034B86"/>
                </a:solidFill>
              </a:rPr>
              <a:t>infiltrate</a:t>
            </a:r>
            <a:r>
              <a:rPr lang="fr-BE" sz="1575" dirty="0">
                <a:solidFill>
                  <a:srgbClr val="034B86"/>
                </a:solidFill>
              </a:rPr>
              <a:t> </a:t>
            </a:r>
            <a:r>
              <a:rPr lang="fr-BE" dirty="0">
                <a:solidFill>
                  <a:srgbClr val="034B86"/>
                </a:solidFill>
              </a:rPr>
              <a:t>[</a:t>
            </a:r>
            <a:r>
              <a:rPr lang="fr-BE" dirty="0" err="1">
                <a:solidFill>
                  <a:srgbClr val="034B86"/>
                </a:solidFill>
              </a:rPr>
              <a:t>mostly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concern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lung</a:t>
            </a:r>
            <a:r>
              <a:rPr lang="fr-BE" dirty="0">
                <a:solidFill>
                  <a:srgbClr val="034B86"/>
                </a:solidFill>
              </a:rPr>
              <a:t> bases 95%]</a:t>
            </a:r>
          </a:p>
          <a:p>
            <a:pPr lvl="2"/>
            <a:r>
              <a:rPr lang="fr-BE" sz="1575" dirty="0" err="1">
                <a:solidFill>
                  <a:srgbClr val="034B86"/>
                </a:solidFill>
              </a:rPr>
              <a:t>Chest</a:t>
            </a:r>
            <a:r>
              <a:rPr lang="fr-BE" sz="1575" dirty="0">
                <a:solidFill>
                  <a:srgbClr val="034B86"/>
                </a:solidFill>
              </a:rPr>
              <a:t> pain (55-95%), </a:t>
            </a:r>
            <a:r>
              <a:rPr lang="fr-BE" sz="1575" dirty="0" err="1">
                <a:solidFill>
                  <a:srgbClr val="034B86"/>
                </a:solidFill>
              </a:rPr>
              <a:t>respiratory</a:t>
            </a:r>
            <a:r>
              <a:rPr lang="fr-BE" sz="1575" dirty="0">
                <a:solidFill>
                  <a:srgbClr val="034B86"/>
                </a:solidFill>
              </a:rPr>
              <a:t> </a:t>
            </a:r>
            <a:r>
              <a:rPr lang="fr-BE" sz="1575" dirty="0" err="1">
                <a:solidFill>
                  <a:srgbClr val="034B86"/>
                </a:solidFill>
              </a:rPr>
              <a:t>symptoms</a:t>
            </a:r>
            <a:r>
              <a:rPr lang="fr-BE" sz="1575" dirty="0">
                <a:solidFill>
                  <a:srgbClr val="034B86"/>
                </a:solidFill>
              </a:rPr>
              <a:t> (50-60%) or </a:t>
            </a:r>
            <a:r>
              <a:rPr lang="fr-BE" sz="1575" dirty="0" err="1">
                <a:solidFill>
                  <a:srgbClr val="034B86"/>
                </a:solidFill>
              </a:rPr>
              <a:t>fever</a:t>
            </a:r>
            <a:r>
              <a:rPr lang="fr-BE" sz="1575" dirty="0">
                <a:solidFill>
                  <a:srgbClr val="034B86"/>
                </a:solidFill>
              </a:rPr>
              <a:t> (60-80%)</a:t>
            </a:r>
          </a:p>
          <a:p>
            <a:pPr lvl="1"/>
            <a:endParaRPr lang="fr-BE" sz="1875" dirty="0">
              <a:solidFill>
                <a:srgbClr val="034B86"/>
              </a:solidFill>
            </a:endParaRPr>
          </a:p>
          <a:p>
            <a:pPr marL="0" indent="0">
              <a:buNone/>
            </a:pPr>
            <a:endParaRPr lang="fr-BE" sz="2175" dirty="0">
              <a:solidFill>
                <a:srgbClr val="034B8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8F1A4A-D365-B9C0-5B3A-2D932BA262D3}"/>
              </a:ext>
            </a:extLst>
          </p:cNvPr>
          <p:cNvSpPr/>
          <p:nvPr/>
        </p:nvSpPr>
        <p:spPr>
          <a:xfrm>
            <a:off x="421849" y="4912667"/>
            <a:ext cx="17562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050" err="1">
                <a:solidFill>
                  <a:schemeClr val="bg1"/>
                </a:solidFill>
              </a:rPr>
              <a:t>Novelli</a:t>
            </a:r>
            <a:r>
              <a:rPr lang="fr-BE" sz="1050">
                <a:solidFill>
                  <a:schemeClr val="bg1"/>
                </a:solidFill>
              </a:rPr>
              <a:t> &amp; </a:t>
            </a:r>
            <a:r>
              <a:rPr lang="fr-BE" sz="1050" err="1">
                <a:solidFill>
                  <a:schemeClr val="bg1"/>
                </a:solidFill>
              </a:rPr>
              <a:t>Gladwin</a:t>
            </a:r>
            <a:r>
              <a:rPr lang="fr-BE" sz="1050">
                <a:solidFill>
                  <a:schemeClr val="bg1"/>
                </a:solidFill>
              </a:rPr>
              <a:t> </a:t>
            </a:r>
            <a:r>
              <a:rPr lang="fr-BE" sz="1050" i="1" err="1">
                <a:solidFill>
                  <a:schemeClr val="bg1"/>
                </a:solidFill>
              </a:rPr>
              <a:t>Chest</a:t>
            </a:r>
            <a:r>
              <a:rPr lang="fr-BE" sz="1050">
                <a:solidFill>
                  <a:schemeClr val="bg1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682700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8F1A4A-D365-B9C0-5B3A-2D932BA262D3}"/>
              </a:ext>
            </a:extLst>
          </p:cNvPr>
          <p:cNvSpPr/>
          <p:nvPr/>
        </p:nvSpPr>
        <p:spPr>
          <a:xfrm>
            <a:off x="421848" y="4912667"/>
            <a:ext cx="29080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050" err="1">
                <a:solidFill>
                  <a:schemeClr val="tx1"/>
                </a:solidFill>
              </a:rPr>
              <a:t>Novelli</a:t>
            </a:r>
            <a:r>
              <a:rPr lang="fr-BE" sz="1050">
                <a:solidFill>
                  <a:schemeClr val="tx1"/>
                </a:solidFill>
              </a:rPr>
              <a:t> &amp; </a:t>
            </a:r>
            <a:r>
              <a:rPr lang="fr-BE" sz="1050" err="1">
                <a:solidFill>
                  <a:schemeClr val="tx1"/>
                </a:solidFill>
              </a:rPr>
              <a:t>Gladwin</a:t>
            </a:r>
            <a:r>
              <a:rPr lang="fr-BE" sz="1050">
                <a:solidFill>
                  <a:schemeClr val="tx1"/>
                </a:solidFill>
              </a:rPr>
              <a:t> </a:t>
            </a:r>
            <a:r>
              <a:rPr lang="fr-BE" sz="1050" i="1" err="1">
                <a:solidFill>
                  <a:schemeClr val="tx1"/>
                </a:solidFill>
              </a:rPr>
              <a:t>Chest</a:t>
            </a:r>
            <a:r>
              <a:rPr lang="fr-BE" sz="1050">
                <a:solidFill>
                  <a:schemeClr val="tx1"/>
                </a:solidFill>
              </a:rPr>
              <a:t> 2016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F7C62F-B0F2-324B-E141-FA29B191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111" y="653222"/>
            <a:ext cx="5153492" cy="425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8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A5D6E8-B6C5-35D7-1A2C-D24A9F4F7FE0}"/>
              </a:ext>
            </a:extLst>
          </p:cNvPr>
          <p:cNvSpPr/>
          <p:nvPr/>
        </p:nvSpPr>
        <p:spPr>
          <a:xfrm>
            <a:off x="377346" y="4935751"/>
            <a:ext cx="42819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tx1"/>
                </a:solidFill>
              </a:rPr>
              <a:t>Sundd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i="1" dirty="0">
                <a:solidFill>
                  <a:schemeClr val="tx1"/>
                </a:solidFill>
              </a:rPr>
              <a:t>et al.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i="1" dirty="0">
                <a:solidFill>
                  <a:schemeClr val="tx1"/>
                </a:solidFill>
              </a:rPr>
              <a:t>Ann Rev </a:t>
            </a:r>
            <a:r>
              <a:rPr lang="en-US" sz="900" i="1" dirty="0" err="1">
                <a:solidFill>
                  <a:schemeClr val="tx1"/>
                </a:solidFill>
              </a:rPr>
              <a:t>Pathol</a:t>
            </a:r>
            <a:r>
              <a:rPr lang="en-US" sz="900" i="1" dirty="0">
                <a:solidFill>
                  <a:schemeClr val="tx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(2019)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18743F-1B9C-4187-949C-9B3D9461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69" y="438283"/>
            <a:ext cx="4420366" cy="40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7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9" y="177152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ACS - Evaluation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8F1A4A-D365-B9C0-5B3A-2D932BA262D3}"/>
              </a:ext>
            </a:extLst>
          </p:cNvPr>
          <p:cNvSpPr/>
          <p:nvPr/>
        </p:nvSpPr>
        <p:spPr>
          <a:xfrm>
            <a:off x="421848" y="4912667"/>
            <a:ext cx="25651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050" dirty="0">
                <a:solidFill>
                  <a:schemeClr val="tx1"/>
                </a:solidFill>
              </a:rPr>
              <a:t>Novelli &amp; </a:t>
            </a:r>
            <a:r>
              <a:rPr lang="fr-BE" sz="1050" dirty="0" err="1">
                <a:solidFill>
                  <a:schemeClr val="tx1"/>
                </a:solidFill>
              </a:rPr>
              <a:t>Gladwin</a:t>
            </a:r>
            <a:r>
              <a:rPr lang="fr-BE" sz="1050" dirty="0">
                <a:solidFill>
                  <a:schemeClr val="tx1"/>
                </a:solidFill>
              </a:rPr>
              <a:t> </a:t>
            </a:r>
            <a:r>
              <a:rPr lang="fr-BE" sz="1050" i="1" dirty="0" err="1">
                <a:solidFill>
                  <a:schemeClr val="tx1"/>
                </a:solidFill>
              </a:rPr>
              <a:t>Chest</a:t>
            </a:r>
            <a:r>
              <a:rPr lang="fr-BE" sz="1050" dirty="0">
                <a:solidFill>
                  <a:schemeClr val="tx1"/>
                </a:solidFill>
              </a:rPr>
              <a:t> 2016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8849F3-021C-F62D-3714-A67D33F4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6" y="789810"/>
            <a:ext cx="4699397" cy="394279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BE" dirty="0" err="1">
                <a:solidFill>
                  <a:srgbClr val="034B86"/>
                </a:solidFill>
              </a:rPr>
              <a:t>Biological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  <a:ea typeface="Calibri"/>
                <a:cs typeface="Calibri"/>
              </a:rPr>
              <a:t> LDH 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u="sng" dirty="0">
                <a:solidFill>
                  <a:srgbClr val="034B86"/>
                </a:solidFill>
              </a:rPr>
              <a:t>NO</a:t>
            </a:r>
            <a:r>
              <a:rPr lang="fr-BE" dirty="0">
                <a:solidFill>
                  <a:srgbClr val="034B86"/>
                </a:solidFill>
              </a:rPr>
              <a:t> D-</a:t>
            </a:r>
            <a:r>
              <a:rPr lang="fr-BE" dirty="0" err="1">
                <a:solidFill>
                  <a:srgbClr val="034B86"/>
                </a:solidFill>
              </a:rPr>
              <a:t>dimers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NO </a:t>
            </a:r>
            <a:r>
              <a:rPr lang="fr-BE" dirty="0" err="1">
                <a:solidFill>
                  <a:srgbClr val="034B86"/>
                </a:solidFill>
              </a:rPr>
              <a:t>haptoglobin</a:t>
            </a:r>
            <a:br>
              <a:rPr lang="fr-BE" dirty="0">
                <a:solidFill>
                  <a:srgbClr val="034B86"/>
                </a:solidFill>
              </a:rPr>
            </a:br>
            <a:endParaRPr lang="fr-BE" dirty="0">
              <a:solidFill>
                <a:srgbClr val="034B86"/>
              </a:solidFill>
            </a:endParaRPr>
          </a:p>
          <a:p>
            <a:r>
              <a:rPr lang="fr-BE" dirty="0">
                <a:solidFill>
                  <a:srgbClr val="034B86"/>
                </a:solidFill>
              </a:rPr>
              <a:t>Imaging </a:t>
            </a:r>
            <a:r>
              <a:rPr lang="fr-BE" dirty="0" err="1">
                <a:solidFill>
                  <a:srgbClr val="034B86"/>
                </a:solidFill>
              </a:rPr>
              <a:t>modality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Lung </a:t>
            </a:r>
            <a:r>
              <a:rPr lang="fr-BE" dirty="0" err="1">
                <a:solidFill>
                  <a:srgbClr val="034B86"/>
                </a:solidFill>
              </a:rPr>
              <a:t>UltraSound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endParaRPr lang="fr-BE" dirty="0">
              <a:solidFill>
                <a:srgbClr val="034B86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8D1A3B-A6D0-4531-0D69-EFDEFDFA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52" y="1669521"/>
            <a:ext cx="5397149" cy="19753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C87F0D-9991-6A43-BEB7-67A2A2868EDB}"/>
              </a:ext>
            </a:extLst>
          </p:cNvPr>
          <p:cNvSpPr/>
          <p:nvPr/>
        </p:nvSpPr>
        <p:spPr>
          <a:xfrm>
            <a:off x="3581753" y="371591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900" err="1">
                <a:solidFill>
                  <a:schemeClr val="tx2"/>
                </a:solidFill>
              </a:rPr>
              <a:t>Razazi</a:t>
            </a:r>
            <a:r>
              <a:rPr lang="fr-BE" sz="900">
                <a:solidFill>
                  <a:schemeClr val="tx2"/>
                </a:solidFill>
              </a:rPr>
              <a:t>, K. </a:t>
            </a:r>
            <a:r>
              <a:rPr lang="fr-BE" sz="900" i="1">
                <a:solidFill>
                  <a:schemeClr val="tx2"/>
                </a:solidFill>
              </a:rPr>
              <a:t>et al.</a:t>
            </a:r>
            <a:r>
              <a:rPr lang="fr-BE" sz="900">
                <a:solidFill>
                  <a:schemeClr val="tx2"/>
                </a:solidFill>
              </a:rPr>
              <a:t> </a:t>
            </a:r>
            <a:r>
              <a:rPr lang="fr-BE" sz="900" i="1" err="1">
                <a:solidFill>
                  <a:schemeClr val="tx2"/>
                </a:solidFill>
              </a:rPr>
              <a:t>Medicine</a:t>
            </a:r>
            <a:r>
              <a:rPr lang="fr-BE" sz="900">
                <a:solidFill>
                  <a:schemeClr val="tx2"/>
                </a:solidFill>
              </a:rPr>
              <a:t> (2016)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D777F-8872-4A91-287C-312ABDA5CF2C}"/>
              </a:ext>
            </a:extLst>
          </p:cNvPr>
          <p:cNvSpPr/>
          <p:nvPr/>
        </p:nvSpPr>
        <p:spPr>
          <a:xfrm>
            <a:off x="3581753" y="4052916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050">
                <a:solidFill>
                  <a:schemeClr val="tx2"/>
                </a:solidFill>
              </a:rPr>
              <a:t>LU Score : </a:t>
            </a:r>
            <a:r>
              <a:rPr lang="fr-BE" sz="1050" err="1">
                <a:solidFill>
                  <a:schemeClr val="tx2"/>
                </a:solidFill>
              </a:rPr>
              <a:t>Bouhemad</a:t>
            </a:r>
            <a:r>
              <a:rPr lang="fr-BE" sz="1050">
                <a:solidFill>
                  <a:schemeClr val="tx2"/>
                </a:solidFill>
              </a:rPr>
              <a:t>, B. </a:t>
            </a:r>
            <a:r>
              <a:rPr lang="fr-BE" sz="1050" i="1">
                <a:solidFill>
                  <a:schemeClr val="tx2"/>
                </a:solidFill>
              </a:rPr>
              <a:t>et al.</a:t>
            </a:r>
            <a:r>
              <a:rPr lang="fr-BE" sz="1050">
                <a:solidFill>
                  <a:schemeClr val="tx2"/>
                </a:solidFill>
              </a:rPr>
              <a:t> </a:t>
            </a:r>
            <a:r>
              <a:rPr lang="fr-BE" sz="1050" i="1">
                <a:solidFill>
                  <a:schemeClr val="tx2"/>
                </a:solidFill>
              </a:rPr>
              <a:t>Critical Care </a:t>
            </a:r>
            <a:r>
              <a:rPr lang="fr-BE" sz="1050" i="1" err="1">
                <a:solidFill>
                  <a:schemeClr val="tx2"/>
                </a:solidFill>
              </a:rPr>
              <a:t>Medicine</a:t>
            </a:r>
            <a:r>
              <a:rPr lang="fr-BE" sz="1050">
                <a:solidFill>
                  <a:schemeClr val="tx2"/>
                </a:solidFill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2581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E7AB924C-495E-C341-1219-F8DAFAD00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809" y="96943"/>
            <a:ext cx="1721644" cy="421481"/>
          </a:xfrm>
        </p:spPr>
      </p:pic>
      <p:pic>
        <p:nvPicPr>
          <p:cNvPr id="7" name="Image 6" descr="Une image contenant texte, capture d’écran, affichage, Police&#10;&#10;Description générée automatiquement">
            <a:extLst>
              <a:ext uri="{FF2B5EF4-FFF2-40B4-BE49-F238E27FC236}">
                <a16:creationId xmlns:a16="http://schemas.microsoft.com/office/drawing/2014/main" id="{8FA52CC7-CBAA-D9FC-7E24-A3489D94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61" y="797126"/>
            <a:ext cx="7727279" cy="4113229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88D4714-36F4-E0A7-9ADB-AF037493E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52900" y="1787841"/>
            <a:ext cx="1970208" cy="9587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/>
          <a:p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ea typeface="Calibri Light"/>
                <a:cs typeface="Calibri Light"/>
              </a:rPr>
              <a:t>Bed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ea typeface="Calibri Light"/>
                <a:cs typeface="Calibri Light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ea typeface="Calibri Light"/>
                <a:cs typeface="Calibri Light"/>
              </a:rPr>
              <a:t>Chest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ea typeface="Calibri Light"/>
                <a:cs typeface="Calibri Light"/>
              </a:rPr>
              <a:t>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ea typeface="Calibri Light"/>
                <a:cs typeface="Calibri Light"/>
              </a:rPr>
              <a:t>Xray</a:t>
            </a:r>
            <a:endParaRPr lang="fr-FR" sz="1800" b="1" dirty="0">
              <a:solidFill>
                <a:schemeClr val="tx1">
                  <a:lumMod val="50000"/>
                </a:schemeClr>
              </a:solidFill>
              <a:ea typeface="+mn-lt"/>
              <a:cs typeface="+mn-lt"/>
            </a:endParaRPr>
          </a:p>
          <a:p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 ❑ Se &gt;85%</a:t>
            </a:r>
          </a:p>
          <a:p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 ❑ </a:t>
            </a:r>
            <a:r>
              <a:rPr lang="fr-FR" sz="1800" b="1" dirty="0" err="1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Sp</a:t>
            </a:r>
            <a:r>
              <a:rPr lang="fr-FR" sz="1800" b="1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 &lt;60% </a:t>
            </a:r>
            <a:endParaRPr lang="fr-FR" sz="1800" b="1" dirty="0">
              <a:solidFill>
                <a:schemeClr val="tx1">
                  <a:lumMod val="50000"/>
                </a:schemeClr>
              </a:solidFill>
              <a:ea typeface="Calibri Light"/>
              <a:cs typeface="Calibri Ligh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7C7A09-0190-B145-374C-E03CEED6217D}"/>
              </a:ext>
            </a:extLst>
          </p:cNvPr>
          <p:cNvSpPr txBox="1"/>
          <p:nvPr/>
        </p:nvSpPr>
        <p:spPr>
          <a:xfrm>
            <a:off x="482767" y="4911892"/>
            <a:ext cx="500363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BE" sz="900" dirty="0" err="1">
                <a:solidFill>
                  <a:schemeClr val="tx1"/>
                </a:solidFill>
              </a:rPr>
              <a:t>Mekontso</a:t>
            </a:r>
            <a:r>
              <a:rPr lang="fr-BE" sz="900" dirty="0">
                <a:solidFill>
                  <a:schemeClr val="tx1"/>
                </a:solidFill>
              </a:rPr>
              <a:t> </a:t>
            </a:r>
            <a:r>
              <a:rPr lang="fr-BE" sz="900" dirty="0" err="1">
                <a:solidFill>
                  <a:schemeClr val="tx1"/>
                </a:solidFill>
              </a:rPr>
              <a:t>Dessap</a:t>
            </a:r>
            <a:r>
              <a:rPr lang="fr-BE" sz="900" dirty="0">
                <a:solidFill>
                  <a:schemeClr val="tx1"/>
                </a:solidFill>
              </a:rPr>
              <a:t> et al. Am J </a:t>
            </a:r>
            <a:r>
              <a:rPr lang="fr-BE" sz="900" dirty="0" err="1">
                <a:solidFill>
                  <a:schemeClr val="tx1"/>
                </a:solidFill>
              </a:rPr>
              <a:t>Respir</a:t>
            </a:r>
            <a:r>
              <a:rPr lang="fr-BE" sz="900" dirty="0">
                <a:solidFill>
                  <a:schemeClr val="tx1"/>
                </a:solidFill>
              </a:rPr>
              <a:t> Crit Care Med (2008) - </a:t>
            </a:r>
            <a:r>
              <a:rPr lang="fr-BE" sz="900" dirty="0" err="1">
                <a:solidFill>
                  <a:schemeClr val="tx1"/>
                </a:solidFill>
              </a:rPr>
              <a:t>OMar</a:t>
            </a:r>
            <a:r>
              <a:rPr lang="fr-BE" sz="900" dirty="0">
                <a:solidFill>
                  <a:schemeClr val="tx1"/>
                </a:solidFill>
              </a:rPr>
              <a:t> et al. </a:t>
            </a:r>
            <a:r>
              <a:rPr lang="fr-BE" sz="900" dirty="0" err="1">
                <a:solidFill>
                  <a:schemeClr val="tx1"/>
                </a:solidFill>
              </a:rPr>
              <a:t>Chest</a:t>
            </a:r>
            <a:r>
              <a:rPr lang="fr-BE" sz="900" dirty="0">
                <a:solidFill>
                  <a:schemeClr val="tx1"/>
                </a:solidFill>
              </a:rPr>
              <a:t> (2023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A9759E-EF21-401B-B009-71B07E9E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40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9" y="177152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ACS - Evaluation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8849F3-021C-F62D-3714-A67D33F4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6" y="789810"/>
            <a:ext cx="4699397" cy="394279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BE" dirty="0" err="1">
                <a:solidFill>
                  <a:srgbClr val="034B86"/>
                </a:solidFill>
              </a:rPr>
              <a:t>Biological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  <a:ea typeface="Calibri"/>
                <a:cs typeface="Calibri"/>
              </a:rPr>
              <a:t> LDH 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u="sng" dirty="0">
                <a:solidFill>
                  <a:srgbClr val="034B86"/>
                </a:solidFill>
              </a:rPr>
              <a:t>NO</a:t>
            </a:r>
            <a:r>
              <a:rPr lang="fr-BE" dirty="0">
                <a:solidFill>
                  <a:srgbClr val="034B86"/>
                </a:solidFill>
              </a:rPr>
              <a:t> D-</a:t>
            </a:r>
            <a:r>
              <a:rPr lang="fr-BE" dirty="0" err="1">
                <a:solidFill>
                  <a:srgbClr val="034B86"/>
                </a:solidFill>
              </a:rPr>
              <a:t>dimers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NO </a:t>
            </a:r>
            <a:r>
              <a:rPr lang="fr-BE" dirty="0" err="1">
                <a:solidFill>
                  <a:srgbClr val="034B86"/>
                </a:solidFill>
              </a:rPr>
              <a:t>haptoglobin</a:t>
            </a:r>
            <a:br>
              <a:rPr lang="fr-BE" dirty="0">
                <a:solidFill>
                  <a:srgbClr val="034B86"/>
                </a:solidFill>
              </a:rPr>
            </a:br>
            <a:endParaRPr lang="fr-BE" dirty="0">
              <a:solidFill>
                <a:srgbClr val="034B86"/>
              </a:solidFill>
            </a:endParaRPr>
          </a:p>
          <a:p>
            <a:r>
              <a:rPr lang="fr-BE" dirty="0">
                <a:solidFill>
                  <a:srgbClr val="034B86"/>
                </a:solidFill>
              </a:rPr>
              <a:t>Imaging </a:t>
            </a:r>
            <a:r>
              <a:rPr lang="fr-BE" dirty="0" err="1">
                <a:solidFill>
                  <a:srgbClr val="034B86"/>
                </a:solidFill>
              </a:rPr>
              <a:t>modality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Lung </a:t>
            </a:r>
            <a:r>
              <a:rPr lang="fr-BE" dirty="0" err="1">
                <a:solidFill>
                  <a:srgbClr val="034B86"/>
                </a:solidFill>
              </a:rPr>
              <a:t>UltraSound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 err="1">
                <a:solidFill>
                  <a:srgbClr val="034B86"/>
                </a:solidFill>
              </a:rPr>
              <a:t>Chest</a:t>
            </a:r>
            <a:r>
              <a:rPr lang="fr-BE" dirty="0">
                <a:solidFill>
                  <a:srgbClr val="034B86"/>
                </a:solidFill>
              </a:rPr>
              <a:t> X-Ray</a:t>
            </a: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CT </a:t>
            </a:r>
            <a:r>
              <a:rPr lang="fr-BE" dirty="0" err="1">
                <a:solidFill>
                  <a:srgbClr val="034B86"/>
                </a:solidFill>
              </a:rPr>
              <a:t>pulmonary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angiogram</a:t>
            </a:r>
            <a:r>
              <a:rPr lang="fr-BE" dirty="0">
                <a:solidFill>
                  <a:srgbClr val="034B86"/>
                </a:solidFill>
              </a:rPr>
              <a:t> ? </a:t>
            </a:r>
          </a:p>
          <a:p>
            <a:pPr lvl="2">
              <a:buFont typeface="Arial" charset="0"/>
              <a:buChar char="–"/>
            </a:pPr>
            <a:endParaRPr lang="fr-BE" dirty="0">
              <a:solidFill>
                <a:srgbClr val="034B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2489"/>
            <a:ext cx="7501121" cy="409258"/>
          </a:xfrm>
        </p:spPr>
        <p:txBody>
          <a:bodyPr>
            <a:noAutofit/>
          </a:bodyPr>
          <a:lstStyle/>
          <a:p>
            <a:r>
              <a:rPr lang="fr-BE" sz="2100" dirty="0" err="1"/>
              <a:t>Pulmonary</a:t>
            </a:r>
            <a:r>
              <a:rPr lang="fr-BE" sz="2100" dirty="0"/>
              <a:t> </a:t>
            </a:r>
            <a:r>
              <a:rPr lang="fr-BE" sz="2100" dirty="0" err="1"/>
              <a:t>Arterial</a:t>
            </a:r>
            <a:r>
              <a:rPr lang="fr-BE" sz="2100" dirty="0"/>
              <a:t> </a:t>
            </a:r>
            <a:r>
              <a:rPr lang="fr-BE" sz="2100" dirty="0" err="1"/>
              <a:t>Thrombosis</a:t>
            </a:r>
            <a:r>
              <a:rPr lang="fr-BE" sz="2100" dirty="0"/>
              <a:t> in ACS - PAT-ACS Risk Score</a:t>
            </a:r>
          </a:p>
        </p:txBody>
      </p:sp>
      <p:graphicFrame>
        <p:nvGraphicFramePr>
          <p:cNvPr id="6" name="Espace réservé du contenu 4">
            <a:extLst>
              <a:ext uri="{FF2B5EF4-FFF2-40B4-BE49-F238E27FC236}">
                <a16:creationId xmlns:a16="http://schemas.microsoft.com/office/drawing/2014/main" id="{A9AAD027-A0B8-5ABF-6046-AB71ADF548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873493"/>
              </p:ext>
            </p:extLst>
          </p:nvPr>
        </p:nvGraphicFramePr>
        <p:xfrm>
          <a:off x="441543" y="752272"/>
          <a:ext cx="5619510" cy="2043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3170">
                  <a:extLst>
                    <a:ext uri="{9D8B030D-6E8A-4147-A177-3AD203B41FA5}">
                      <a16:colId xmlns:a16="http://schemas.microsoft.com/office/drawing/2014/main" val="1913934582"/>
                    </a:ext>
                  </a:extLst>
                </a:gridCol>
                <a:gridCol w="1873170">
                  <a:extLst>
                    <a:ext uri="{9D8B030D-6E8A-4147-A177-3AD203B41FA5}">
                      <a16:colId xmlns:a16="http://schemas.microsoft.com/office/drawing/2014/main" val="3893931624"/>
                    </a:ext>
                  </a:extLst>
                </a:gridCol>
                <a:gridCol w="1873170">
                  <a:extLst>
                    <a:ext uri="{9D8B030D-6E8A-4147-A177-3AD203B41FA5}">
                      <a16:colId xmlns:a16="http://schemas.microsoft.com/office/drawing/2014/main" val="4005128316"/>
                    </a:ext>
                  </a:extLst>
                </a:gridCol>
              </a:tblGrid>
              <a:tr h="1919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800">
                          <a:effectLst/>
                        </a:rPr>
                        <a:t>Variable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800">
                          <a:effectLst/>
                        </a:rPr>
                        <a:t>OR (95% CI), p value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800">
                          <a:effectLst/>
                        </a:rPr>
                        <a:t>Score weight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44954561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Baseline total hemoglobin &gt; 8.2 g/dL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45621543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No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0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29267031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Yes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3.32 (1.48-7.45), p=0.004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995561924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fr-FR" sz="800">
                          <a:effectLst/>
                        </a:rPr>
                        <a:t>No triggering factor*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91932157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No 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0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255415942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Yes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2.00 (0.98-4.11), p=0.057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82835186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GB" sz="800">
                          <a:effectLst/>
                        </a:rPr>
                        <a:t>Platelet count </a:t>
                      </a:r>
                      <a:r>
                        <a:rPr lang="en-US" sz="800">
                          <a:effectLst/>
                        </a:rPr>
                        <a:t>&gt;440.</a:t>
                      </a:r>
                      <a:r>
                        <a:rPr lang="en-GB" sz="800">
                          <a:effectLst/>
                        </a:rPr>
                        <a:t>10</a:t>
                      </a:r>
                      <a:r>
                        <a:rPr lang="en-GB" sz="800" baseline="30000">
                          <a:effectLst/>
                        </a:rPr>
                        <a:t>9</a:t>
                      </a:r>
                      <a:r>
                        <a:rPr lang="en-GB" sz="800">
                          <a:effectLst/>
                        </a:rPr>
                        <a:t>/L*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7582615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800">
                          <a:effectLst/>
                        </a:rPr>
                        <a:t>No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20453590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800">
                          <a:effectLst/>
                        </a:rPr>
                        <a:t>Yes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3.88 (1.88-8.00), p&lt;0.001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32824695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PaCO2 &lt;38 mmHg*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92238138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No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0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006364830"/>
                  </a:ext>
                </a:extLst>
              </a:tr>
              <a:tr h="154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BE" sz="9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>
                          <a:effectLst/>
                        </a:rPr>
                        <a:t>3.14 (1.37-7.18), p=0</a:t>
                      </a:r>
                      <a:r>
                        <a:rPr lang="fr-FR" sz="800">
                          <a:effectLst/>
                        </a:rPr>
                        <a:t>.007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fr-BE" sz="9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768011565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887F02C-FD13-E39F-02F2-BEF249CC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420" y="644196"/>
            <a:ext cx="2372021" cy="24933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0C4384-B879-F3A8-1166-B859F869F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82" y="3100408"/>
            <a:ext cx="2372628" cy="198970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2C00DBE-4085-3D73-E4F9-7CEC4C37F893}"/>
              </a:ext>
            </a:extLst>
          </p:cNvPr>
          <p:cNvGraphicFramePr>
            <a:graphicFrameLocks noGrp="1"/>
          </p:cNvGraphicFramePr>
          <p:nvPr/>
        </p:nvGraphicFramePr>
        <p:xfrm>
          <a:off x="617813" y="3139321"/>
          <a:ext cx="3250152" cy="1661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080">
                  <a:extLst>
                    <a:ext uri="{9D8B030D-6E8A-4147-A177-3AD203B41FA5}">
                      <a16:colId xmlns:a16="http://schemas.microsoft.com/office/drawing/2014/main" val="3387243073"/>
                    </a:ext>
                  </a:extLst>
                </a:gridCol>
                <a:gridCol w="665453">
                  <a:extLst>
                    <a:ext uri="{9D8B030D-6E8A-4147-A177-3AD203B41FA5}">
                      <a16:colId xmlns:a16="http://schemas.microsoft.com/office/drawing/2014/main" val="2537456795"/>
                    </a:ext>
                  </a:extLst>
                </a:gridCol>
                <a:gridCol w="665453">
                  <a:extLst>
                    <a:ext uri="{9D8B030D-6E8A-4147-A177-3AD203B41FA5}">
                      <a16:colId xmlns:a16="http://schemas.microsoft.com/office/drawing/2014/main" val="1208967575"/>
                    </a:ext>
                  </a:extLst>
                </a:gridCol>
                <a:gridCol w="723525">
                  <a:extLst>
                    <a:ext uri="{9D8B030D-6E8A-4147-A177-3AD203B41FA5}">
                      <a16:colId xmlns:a16="http://schemas.microsoft.com/office/drawing/2014/main" val="2680953261"/>
                    </a:ext>
                  </a:extLst>
                </a:gridCol>
                <a:gridCol w="671641">
                  <a:extLst>
                    <a:ext uri="{9D8B030D-6E8A-4147-A177-3AD203B41FA5}">
                      <a16:colId xmlns:a16="http://schemas.microsoft.com/office/drawing/2014/main" val="84670951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fr-FR" sz="800">
                          <a:effectLst/>
                        </a:rPr>
                        <a:t>Point cut-off*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NPV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(95% CI)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PPV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(95% CI)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Specificity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(95% CI)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Sensitivity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(95% CI)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2153237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0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-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 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12.3%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(8.9-16.4)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0.0%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(0.0-1.3)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100.0%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(91.2-100.0)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4935625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1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96.9%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(89.2-99.6)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14.6%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(10.5-19.4)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21.8%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(17.1-27.0)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95.0%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(83.1-99.4)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085230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2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94.2%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(90.1-97.0)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23.9%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(16.5-32.7)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68.8%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(63.0-74.1)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70.0%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(53.5-83.4)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9421664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3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90.8%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(87.0-93.9)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43.3%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(25.2-62.9)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94.0%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(90.6-96.5)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32.5%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(18.6-49.1)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3501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4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88.2%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(84.2-91.0)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66.7%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(9.4-99.2)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99.7%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(98.1-100.0)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>
                          <a:effectLst/>
                        </a:rPr>
                        <a:t>5.0% </a:t>
                      </a:r>
                      <a:endParaRPr lang="fr-BE" sz="900">
                        <a:effectLst/>
                      </a:endParaRPr>
                    </a:p>
                    <a:p>
                      <a:pPr algn="ctr"/>
                      <a:r>
                        <a:rPr lang="fr-FR" sz="800">
                          <a:effectLst/>
                        </a:rPr>
                        <a:t>(0.6-16.9)</a:t>
                      </a:r>
                      <a:endParaRPr lang="fr-BE" sz="9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7317246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3B3F5B8-3F98-D87B-6192-236D43D1A6B8}"/>
              </a:ext>
            </a:extLst>
          </p:cNvPr>
          <p:cNvSpPr/>
          <p:nvPr/>
        </p:nvSpPr>
        <p:spPr>
          <a:xfrm>
            <a:off x="441543" y="4912667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050" dirty="0" err="1">
                <a:solidFill>
                  <a:schemeClr val="tx1"/>
                </a:solidFill>
              </a:rPr>
              <a:t>Winchenne</a:t>
            </a:r>
            <a:r>
              <a:rPr lang="fr-BE" sz="1050" dirty="0">
                <a:solidFill>
                  <a:schemeClr val="tx1"/>
                </a:solidFill>
              </a:rPr>
              <a:t> </a:t>
            </a:r>
            <a:r>
              <a:rPr lang="fr-BE" sz="1050" i="1" dirty="0">
                <a:solidFill>
                  <a:schemeClr val="tx1"/>
                </a:solidFill>
              </a:rPr>
              <a:t>et al.</a:t>
            </a:r>
            <a:r>
              <a:rPr lang="fr-BE" sz="1050" dirty="0">
                <a:solidFill>
                  <a:schemeClr val="tx1"/>
                </a:solidFill>
              </a:rPr>
              <a:t> </a:t>
            </a:r>
            <a:r>
              <a:rPr lang="fr-BE" sz="1050" i="1" dirty="0">
                <a:solidFill>
                  <a:schemeClr val="tx1"/>
                </a:solidFill>
              </a:rPr>
              <a:t>British Journal of </a:t>
            </a:r>
            <a:r>
              <a:rPr lang="fr-BE" sz="1050" i="1" dirty="0" err="1">
                <a:solidFill>
                  <a:schemeClr val="tx1"/>
                </a:solidFill>
              </a:rPr>
              <a:t>Haematology</a:t>
            </a:r>
            <a:r>
              <a:rPr lang="fr-BE" sz="1050" dirty="0">
                <a:solidFill>
                  <a:schemeClr val="tx1"/>
                </a:solidFill>
              </a:rPr>
              <a:t> (2017)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FF0A26-9994-546A-59EC-D6378D4EE81A}"/>
              </a:ext>
            </a:extLst>
          </p:cNvPr>
          <p:cNvSpPr txBox="1"/>
          <p:nvPr/>
        </p:nvSpPr>
        <p:spPr>
          <a:xfrm>
            <a:off x="3887654" y="3616793"/>
            <a:ext cx="868680" cy="685800"/>
          </a:xfrm>
          <a:prstGeom prst="rect">
            <a:avLst/>
          </a:prstGeom>
        </p:spPr>
        <p:txBody>
          <a:bodyPr vert="horz" wrap="none" lIns="0" tIns="34290" rIns="0" bIns="34290" rtlCol="0" anchor="ctr">
            <a:norm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Cut-off at 2</a:t>
            </a:r>
          </a:p>
        </p:txBody>
      </p:sp>
    </p:spTree>
    <p:extLst>
      <p:ext uri="{BB962C8B-B14F-4D97-AF65-F5344CB8AC3E}">
        <p14:creationId xmlns:p14="http://schemas.microsoft.com/office/powerpoint/2010/main" val="27139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8" name="Complément 7" title="Wooclap - Make learning awesome">
                <a:extLst>
                  <a:ext uri="{FF2B5EF4-FFF2-40B4-BE49-F238E27FC236}">
                    <a16:creationId xmlns:a16="http://schemas.microsoft.com/office/drawing/2014/main" id="{8E20F752-25A7-4C21-80C7-FA945FB252F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85750" y="190500"/>
              <a:ext cx="8572500" cy="4762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8" name="Complément 7" title="Wooclap - Make learning awesome">
                <a:extLst>
                  <a:ext uri="{FF2B5EF4-FFF2-40B4-BE49-F238E27FC236}">
                    <a16:creationId xmlns:a16="http://schemas.microsoft.com/office/drawing/2014/main" id="{8E20F752-25A7-4C21-80C7-FA945FB252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750" y="190500"/>
                <a:ext cx="8572500" cy="476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6875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00" y="170138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ACS – ICU Admission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8849F3-021C-F62D-3714-A67D33F4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5" y="789810"/>
            <a:ext cx="8546073" cy="3942791"/>
          </a:xfrm>
        </p:spPr>
        <p:txBody>
          <a:bodyPr/>
          <a:lstStyle/>
          <a:p>
            <a:r>
              <a:rPr lang="fr-BE" dirty="0" err="1">
                <a:solidFill>
                  <a:srgbClr val="034B86"/>
                </a:solidFill>
              </a:rPr>
              <a:t>Severity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criteria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Hypoxmia</a:t>
            </a:r>
            <a:r>
              <a:rPr lang="fr-BE" dirty="0">
                <a:solidFill>
                  <a:srgbClr val="034B86"/>
                </a:solidFill>
              </a:rPr>
              <a:t> - PaO2 &lt; 70mmHg</a:t>
            </a: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Any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organ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faillure</a:t>
            </a:r>
            <a:r>
              <a:rPr lang="fr-BE" dirty="0">
                <a:solidFill>
                  <a:srgbClr val="034B86"/>
                </a:solidFill>
              </a:rPr>
              <a:t> or </a:t>
            </a:r>
            <a:r>
              <a:rPr lang="fr-BE" i="1" dirty="0" err="1">
                <a:solidFill>
                  <a:srgbClr val="034B86"/>
                </a:solidFill>
              </a:rPr>
              <a:t>classical</a:t>
            </a:r>
            <a:r>
              <a:rPr lang="fr-BE" i="1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severity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criteria</a:t>
            </a:r>
            <a:r>
              <a:rPr lang="fr-BE" dirty="0">
                <a:solidFill>
                  <a:srgbClr val="034B86"/>
                </a:solidFill>
              </a:rPr>
              <a:t> (</a:t>
            </a:r>
            <a:r>
              <a:rPr lang="fr-BE" dirty="0" err="1">
                <a:solidFill>
                  <a:srgbClr val="034B86"/>
                </a:solidFill>
              </a:rPr>
              <a:t>hemodynamic</a:t>
            </a:r>
            <a:r>
              <a:rPr lang="fr-BE" dirty="0">
                <a:solidFill>
                  <a:srgbClr val="034B86"/>
                </a:solidFill>
              </a:rPr>
              <a:t>, neuro, </a:t>
            </a:r>
            <a:r>
              <a:rPr lang="fr-BE" dirty="0" err="1">
                <a:solidFill>
                  <a:srgbClr val="034B86"/>
                </a:solidFill>
              </a:rPr>
              <a:t>respiratory</a:t>
            </a:r>
            <a:r>
              <a:rPr lang="fr-BE" dirty="0">
                <a:solidFill>
                  <a:srgbClr val="034B86"/>
                </a:solidFill>
              </a:rPr>
              <a:t>, …)</a:t>
            </a: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Pre-existant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pulmonary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vascular</a:t>
            </a:r>
            <a:r>
              <a:rPr lang="fr-BE" dirty="0">
                <a:solidFill>
                  <a:srgbClr val="034B86"/>
                </a:solidFill>
              </a:rPr>
              <a:t> damage</a:t>
            </a:r>
            <a:br>
              <a:rPr lang="fr-BE" dirty="0">
                <a:solidFill>
                  <a:srgbClr val="034B86"/>
                </a:solidFill>
              </a:rPr>
            </a:br>
            <a:endParaRPr lang="fr-BE" dirty="0">
              <a:solidFill>
                <a:srgbClr val="034B86"/>
              </a:solidFill>
            </a:endParaRPr>
          </a:p>
          <a:p>
            <a:r>
              <a:rPr lang="fr-BE" dirty="0">
                <a:solidFill>
                  <a:srgbClr val="034B86"/>
                </a:solidFill>
              </a:rPr>
              <a:t>In </a:t>
            </a:r>
            <a:r>
              <a:rPr lang="fr-BE" dirty="0" err="1">
                <a:solidFill>
                  <a:srgbClr val="034B86"/>
                </a:solidFill>
              </a:rPr>
              <a:t>severe</a:t>
            </a:r>
            <a:r>
              <a:rPr lang="fr-BE" dirty="0">
                <a:solidFill>
                  <a:srgbClr val="034B86"/>
                </a:solidFill>
              </a:rPr>
              <a:t> ACS, </a:t>
            </a:r>
            <a:r>
              <a:rPr lang="fr-BE" dirty="0" err="1">
                <a:solidFill>
                  <a:srgbClr val="034B86"/>
                </a:solidFill>
              </a:rPr>
              <a:t>always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perform</a:t>
            </a:r>
            <a:r>
              <a:rPr lang="fr-BE" dirty="0">
                <a:solidFill>
                  <a:srgbClr val="034B86"/>
                </a:solidFill>
              </a:rPr>
              <a:t> :</a:t>
            </a: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CT </a:t>
            </a:r>
            <a:r>
              <a:rPr lang="fr-BE" dirty="0" err="1">
                <a:solidFill>
                  <a:srgbClr val="034B86"/>
                </a:solidFill>
              </a:rPr>
              <a:t>pulmonary</a:t>
            </a: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angiogram</a:t>
            </a:r>
            <a:endParaRPr lang="fr-BE" dirty="0">
              <a:solidFill>
                <a:srgbClr val="034B86"/>
              </a:solidFill>
            </a:endParaRPr>
          </a:p>
          <a:p>
            <a:pPr lvl="2">
              <a:buFont typeface="Arial" charset="0"/>
              <a:buChar char="–"/>
            </a:pPr>
            <a:r>
              <a:rPr lang="fr-BE" dirty="0">
                <a:solidFill>
                  <a:srgbClr val="034B86"/>
                </a:solidFill>
              </a:rPr>
              <a:t> </a:t>
            </a:r>
            <a:r>
              <a:rPr lang="fr-BE" dirty="0" err="1">
                <a:solidFill>
                  <a:srgbClr val="034B86"/>
                </a:solidFill>
              </a:rPr>
              <a:t>Cardiac</a:t>
            </a:r>
            <a:r>
              <a:rPr lang="fr-BE" dirty="0">
                <a:solidFill>
                  <a:srgbClr val="034B86"/>
                </a:solidFill>
              </a:rPr>
              <a:t> US</a:t>
            </a:r>
          </a:p>
          <a:p>
            <a:pPr lvl="2">
              <a:buFont typeface="Arial" charset="0"/>
              <a:buChar char="–"/>
            </a:pPr>
            <a:endParaRPr lang="fr-BE" dirty="0">
              <a:solidFill>
                <a:srgbClr val="034B8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618F1E-7FA3-BC3A-AD07-3091EC04540E}"/>
              </a:ext>
            </a:extLst>
          </p:cNvPr>
          <p:cNvSpPr/>
          <p:nvPr/>
        </p:nvSpPr>
        <p:spPr>
          <a:xfrm>
            <a:off x="406905" y="494301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900" dirty="0" err="1">
                <a:solidFill>
                  <a:schemeClr val="tx1"/>
                </a:solidFill>
              </a:rPr>
              <a:t>Mekontso</a:t>
            </a:r>
            <a:r>
              <a:rPr lang="fr-BE" sz="900" dirty="0">
                <a:solidFill>
                  <a:schemeClr val="tx1"/>
                </a:solidFill>
              </a:rPr>
              <a:t> </a:t>
            </a:r>
            <a:r>
              <a:rPr lang="fr-BE" sz="900" dirty="0" err="1">
                <a:solidFill>
                  <a:schemeClr val="tx1"/>
                </a:solidFill>
              </a:rPr>
              <a:t>Dessap</a:t>
            </a:r>
            <a:r>
              <a:rPr lang="fr-BE" sz="900" dirty="0">
                <a:solidFill>
                  <a:schemeClr val="tx1"/>
                </a:solidFill>
              </a:rPr>
              <a:t> et al. Am J </a:t>
            </a:r>
            <a:r>
              <a:rPr lang="fr-BE" sz="900" dirty="0" err="1">
                <a:solidFill>
                  <a:schemeClr val="tx1"/>
                </a:solidFill>
              </a:rPr>
              <a:t>Respir</a:t>
            </a:r>
            <a:r>
              <a:rPr lang="fr-BE" sz="900" dirty="0">
                <a:solidFill>
                  <a:schemeClr val="tx1"/>
                </a:solidFill>
              </a:rPr>
              <a:t> Crit Care Med (2008)</a:t>
            </a:r>
          </a:p>
        </p:txBody>
      </p:sp>
    </p:spTree>
    <p:extLst>
      <p:ext uri="{BB962C8B-B14F-4D97-AF65-F5344CB8AC3E}">
        <p14:creationId xmlns:p14="http://schemas.microsoft.com/office/powerpoint/2010/main" val="7811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D30AE8C9-88EC-8D19-3703-C6E8BA92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92" y="-111891"/>
            <a:ext cx="6997226" cy="721784"/>
          </a:xfrm>
        </p:spPr>
        <p:txBody>
          <a:bodyPr/>
          <a:lstStyle/>
          <a:p>
            <a:r>
              <a:rPr lang="fr-BE" sz="2100" dirty="0" err="1">
                <a:solidFill>
                  <a:srgbClr val="034B86"/>
                </a:solidFill>
                <a:latin typeface="Arial"/>
                <a:cs typeface="Arial"/>
              </a:rPr>
              <a:t>Caveat</a:t>
            </a:r>
            <a:r>
              <a:rPr lang="fr-BE" sz="2100" dirty="0">
                <a:solidFill>
                  <a:srgbClr val="034B86"/>
                </a:solidFill>
                <a:latin typeface="Arial"/>
                <a:cs typeface="Arial"/>
              </a:rPr>
              <a:t> Cor </a:t>
            </a:r>
            <a:r>
              <a:rPr lang="fr-BE" sz="2100" dirty="0" err="1">
                <a:solidFill>
                  <a:srgbClr val="034B86"/>
                </a:solidFill>
                <a:latin typeface="Arial"/>
                <a:cs typeface="Arial"/>
              </a:rPr>
              <a:t>Pulmonare</a:t>
            </a:r>
            <a:r>
              <a:rPr lang="fr-BE" sz="2100" dirty="0">
                <a:solidFill>
                  <a:srgbClr val="034B86"/>
                </a:solidFill>
                <a:latin typeface="Arial"/>
                <a:cs typeface="Arial"/>
              </a:rPr>
              <a:t> !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DB22BB-776B-C5DA-22C2-0B3E131EB753}"/>
              </a:ext>
            </a:extLst>
          </p:cNvPr>
          <p:cNvSpPr txBox="1"/>
          <p:nvPr/>
        </p:nvSpPr>
        <p:spPr>
          <a:xfrm>
            <a:off x="343793" y="3461964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438F222E-2F00-8309-42C2-E188F419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4" y="1478244"/>
            <a:ext cx="3179093" cy="2449573"/>
          </a:xfrm>
          <a:prstGeom prst="rect">
            <a:avLst/>
          </a:prstGeom>
        </p:spPr>
      </p:pic>
      <p:pic>
        <p:nvPicPr>
          <p:cNvPr id="7" name="Image 6" descr="Une image contenant ligne, diagramme, croquis&#10;&#10;Description générée automatiquement">
            <a:extLst>
              <a:ext uri="{FF2B5EF4-FFF2-40B4-BE49-F238E27FC236}">
                <a16:creationId xmlns:a16="http://schemas.microsoft.com/office/drawing/2014/main" id="{31890E3E-23CA-E5AF-C572-CE6200D7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37366"/>
            <a:ext cx="3434730" cy="24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00" y="170138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Take</a:t>
            </a:r>
            <a:r>
              <a:rPr lang="fr-BE" dirty="0"/>
              <a:t>-Home Messages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6A6306B-794A-4A4A-99C9-04B5A7DE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60" y="730243"/>
            <a:ext cx="881523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Rapid and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aggressive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management of pain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Prevention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spirometry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LMWH,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analgesia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early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detection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risk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factors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 the occurrence of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severe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complications (ACS)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 transfusion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without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discussion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hematology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/emergency/intensive care.</a:t>
            </a: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Prevention/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assessment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DHTR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Coordinated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multidisciplinary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management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(Emergency/ICU/Hematology/Transfusion)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within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outside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hospital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7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8178F890-4DDE-085F-7802-8EA5E4F2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60" y="25358"/>
            <a:ext cx="6544041" cy="409258"/>
          </a:xfrm>
        </p:spPr>
        <p:txBody>
          <a:bodyPr>
            <a:normAutofit fontScale="90000"/>
          </a:bodyPr>
          <a:lstStyle/>
          <a:p>
            <a:r>
              <a:rPr lang="fr-BE" dirty="0"/>
              <a:t>Expert center </a:t>
            </a:r>
            <a:r>
              <a:rPr lang="fr-BE" dirty="0" err="1"/>
              <a:t>referal</a:t>
            </a:r>
            <a:r>
              <a:rPr lang="fr-BE" dirty="0"/>
              <a:t>/Consult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7B05D7-36A2-42CA-A45C-1E55E378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75" y="492802"/>
            <a:ext cx="6780107" cy="4480560"/>
          </a:xfrm>
          <a:prstGeom prst="rect">
            <a:avLst/>
          </a:prstGeom>
        </p:spPr>
      </p:pic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0ECD8AA4-8703-4ADD-8FB1-9EE9DDACEC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760" y="4961579"/>
            <a:ext cx="6843777" cy="139938"/>
          </a:xfrm>
        </p:spPr>
        <p:txBody>
          <a:bodyPr/>
          <a:lstStyle/>
          <a:p>
            <a:pPr algn="l"/>
            <a:r>
              <a:rPr lang="en-US" sz="1000" dirty="0" err="1"/>
              <a:t>Mekontso</a:t>
            </a:r>
            <a:r>
              <a:rPr lang="en-US" sz="1000" dirty="0"/>
              <a:t> </a:t>
            </a:r>
            <a:r>
              <a:rPr lang="en-US" sz="1000" dirty="0" err="1"/>
              <a:t>Dessap</a:t>
            </a:r>
            <a:r>
              <a:rPr lang="en-US" sz="1000" dirty="0"/>
              <a:t> et al. Annals of Intensive Care (2025)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401420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99EDFC7-D4D0-D24A-9E24-DDCA23A26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Title</a:t>
            </a:r>
            <a:r>
              <a:rPr lang="nl-BE"/>
              <a:t>  </a:t>
            </a:r>
            <a:r>
              <a:rPr lang="nl-BE">
                <a:solidFill>
                  <a:schemeClr val="accent2"/>
                </a:solidFill>
              </a:rPr>
              <a:t>⋮</a:t>
            </a:r>
            <a:r>
              <a:rPr lang="nl-BE"/>
              <a:t>  </a:t>
            </a:r>
            <a:r>
              <a:rPr lang="nl-BE">
                <a:solidFill>
                  <a:schemeClr val="tx1"/>
                </a:solidFill>
              </a:rPr>
              <a:t>Date </a:t>
            </a:r>
            <a:r>
              <a:rPr lang="nl-BE"/>
              <a:t> </a:t>
            </a:r>
            <a:r>
              <a:rPr lang="nl-BE">
                <a:solidFill>
                  <a:schemeClr val="accent2"/>
                </a:solidFill>
              </a:rPr>
              <a:t>⋮ </a:t>
            </a:r>
            <a:r>
              <a:rPr lang="nl-BE"/>
              <a:t> Event</a:t>
            </a:r>
            <a:endParaRPr lang="nl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E04436-3315-FC4F-4CC8-08ED6A89F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70" y="0"/>
            <a:ext cx="9415740" cy="523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C65F531C-4783-4008-ADC7-298EA6E3AFFD}"/>
              </a:ext>
            </a:extLst>
          </p:cNvPr>
          <p:cNvSpPr txBox="1">
            <a:spLocks/>
          </p:cNvSpPr>
          <p:nvPr/>
        </p:nvSpPr>
        <p:spPr>
          <a:xfrm>
            <a:off x="0" y="605844"/>
            <a:ext cx="10776538" cy="1472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r-FR" sz="2400" dirty="0">
                <a:solidFill>
                  <a:schemeClr val="bg1"/>
                </a:solidFill>
              </a:rPr>
              <a:t>Martin Colard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02 555 26 27</a:t>
            </a:r>
          </a:p>
          <a:p>
            <a:pPr>
              <a:buClrTx/>
              <a:buFontTx/>
            </a:pPr>
            <a:endParaRPr lang="fr-FR" sz="2400" dirty="0">
              <a:solidFill>
                <a:schemeClr val="bg1"/>
              </a:solidFill>
            </a:endParaRPr>
          </a:p>
          <a:p>
            <a:pPr>
              <a:buClrTx/>
              <a:buFontTx/>
            </a:pPr>
            <a:r>
              <a:rPr lang="fr-FR" sz="2400" dirty="0">
                <a:solidFill>
                  <a:schemeClr val="bg1"/>
                </a:solidFill>
              </a:rPr>
              <a:t>Martin.Colard@HUBruxelles.be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4ED091-B740-49D7-B257-EB7BB5CF28D6}"/>
              </a:ext>
            </a:extLst>
          </p:cNvPr>
          <p:cNvSpPr txBox="1">
            <a:spLocks/>
          </p:cNvSpPr>
          <p:nvPr/>
        </p:nvSpPr>
        <p:spPr>
          <a:xfrm>
            <a:off x="69019" y="2522674"/>
            <a:ext cx="6423221" cy="18912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720"/>
              </a:spcAft>
              <a:buSzPct val="100000"/>
              <a:buFont typeface="Wingdings" charset="2"/>
              <a:buChar char="§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 typeface="Wingdings" charset="2"/>
              <a:buChar char="§"/>
              <a:defRPr sz="2000" kern="1200">
                <a:solidFill>
                  <a:srgbClr val="8EADD7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"/>
              <a:defRPr sz="2000" kern="1200">
                <a:solidFill>
                  <a:srgbClr val="8EB4E3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8EB4E3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8EB4E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BE" sz="2400" b="1" dirty="0"/>
              <a:t>Red Blood </a:t>
            </a:r>
            <a:r>
              <a:rPr lang="fr-BE" sz="2400" b="1" dirty="0" err="1"/>
              <a:t>Cells</a:t>
            </a:r>
            <a:r>
              <a:rPr lang="fr-BE" sz="2400" b="1" dirty="0"/>
              <a:t> and </a:t>
            </a:r>
            <a:r>
              <a:rPr lang="fr-BE" sz="2400" b="1" dirty="0" err="1"/>
              <a:t>Iron</a:t>
            </a:r>
            <a:r>
              <a:rPr lang="fr-BE" sz="2400" b="1" dirty="0"/>
              <a:t> </a:t>
            </a:r>
            <a:r>
              <a:rPr lang="fr-BE" sz="2400" b="1" dirty="0" err="1"/>
              <a:t>Disorders</a:t>
            </a:r>
            <a:r>
              <a:rPr lang="fr-BE" sz="2400" b="1" dirty="0"/>
              <a:t> Unit</a:t>
            </a:r>
          </a:p>
          <a:p>
            <a:pPr marL="0" indent="0">
              <a:buNone/>
            </a:pPr>
            <a:r>
              <a:rPr lang="fr-BE" sz="2400" dirty="0"/>
              <a:t>Pr Martin Colard - Dr Aude Theunissen</a:t>
            </a:r>
            <a:br>
              <a:rPr lang="fr-BE" sz="2400" dirty="0"/>
            </a:br>
            <a:endParaRPr lang="fr-BE" sz="2400" dirty="0"/>
          </a:p>
        </p:txBody>
      </p:sp>
      <p:pic>
        <p:nvPicPr>
          <p:cNvPr id="9" name="Image 8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F4ACC034-9B67-420B-B860-26A07F3D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04" y="0"/>
            <a:ext cx="2514866" cy="17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4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526009"/>
          </a:xfrm>
        </p:spPr>
        <p:txBody>
          <a:bodyPr/>
          <a:lstStyle/>
          <a:p>
            <a:r>
              <a:rPr lang="nl-BE" dirty="0" err="1"/>
              <a:t>Pain</a:t>
            </a:r>
            <a:r>
              <a:rPr lang="nl-BE" dirty="0"/>
              <a:t> Management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868862"/>
            <a:ext cx="6843777" cy="139938"/>
          </a:xfrm>
        </p:spPr>
        <p:txBody>
          <a:bodyPr/>
          <a:lstStyle/>
          <a:p>
            <a:pPr algn="l"/>
            <a:r>
              <a:rPr lang="nl-NL" sz="1000" dirty="0" err="1"/>
              <a:t>Aich</a:t>
            </a:r>
            <a:r>
              <a:rPr lang="nl-NL" sz="1000" dirty="0"/>
              <a:t> et al.  </a:t>
            </a:r>
            <a:r>
              <a:rPr lang="nl-NL" sz="1000" dirty="0" err="1"/>
              <a:t>Curr</a:t>
            </a:r>
            <a:r>
              <a:rPr lang="nl-NL" sz="1000" dirty="0"/>
              <a:t> </a:t>
            </a:r>
            <a:r>
              <a:rPr lang="nl-NL" sz="1000" dirty="0" err="1"/>
              <a:t>Opin</a:t>
            </a:r>
            <a:r>
              <a:rPr lang="nl-NL" sz="1000" dirty="0"/>
              <a:t> </a:t>
            </a:r>
            <a:r>
              <a:rPr lang="nl-NL" sz="1000" dirty="0" err="1"/>
              <a:t>Hematol</a:t>
            </a:r>
            <a:r>
              <a:rPr lang="nl-NL" sz="1000" dirty="0"/>
              <a:t> 2019</a:t>
            </a:r>
          </a:p>
          <a:p>
            <a:endParaRPr lang="nl-BE" sz="1000" dirty="0"/>
          </a:p>
        </p:txBody>
      </p:sp>
      <p:pic>
        <p:nvPicPr>
          <p:cNvPr id="6" name="Picture 4" descr="Mechanisms of Pain in Sickle Cell Disease | IntechOpen">
            <a:extLst>
              <a:ext uri="{FF2B5EF4-FFF2-40B4-BE49-F238E27FC236}">
                <a16:creationId xmlns:a16="http://schemas.microsoft.com/office/drawing/2014/main" id="{07D26439-5736-46AA-B2FD-C0BD0A547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05" y="1541268"/>
            <a:ext cx="3716339" cy="25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28BF52-852E-4453-B8D4-4A8987AD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29821"/>
            <a:ext cx="2986271" cy="25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1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EA1630-27E9-F462-83C1-A786013E6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9" y="1005577"/>
            <a:ext cx="2788367" cy="1861235"/>
          </a:xfrm>
          <a:prstGeom prst="rect">
            <a:avLst/>
          </a:prstGeom>
        </p:spPr>
      </p:pic>
      <p:pic>
        <p:nvPicPr>
          <p:cNvPr id="6" name="Picture 2" descr="Young Black Woman Texting With Smartphone In Bed Stock Video - Download  Video Clip Now - iStock">
            <a:extLst>
              <a:ext uri="{FF2B5EF4-FFF2-40B4-BE49-F238E27FC236}">
                <a16:creationId xmlns:a16="http://schemas.microsoft.com/office/drawing/2014/main" id="{DA9ED67E-5BD1-7376-6461-4ADE2AD1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58" y="1141247"/>
            <a:ext cx="3285713" cy="184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336A99-306D-E8C8-6408-FD8232A34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28" y="3111811"/>
            <a:ext cx="3429000" cy="6152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AAFC17-1C5D-182E-ABF4-19054CBAC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28" y="3920580"/>
            <a:ext cx="4024871" cy="8727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2473E2-0CAE-6164-F250-189F13D6E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904" y="3086233"/>
            <a:ext cx="3099450" cy="13907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0D2279-A2EC-0F18-4F91-045C76C2D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293" y="2476812"/>
            <a:ext cx="3590699" cy="2518364"/>
          </a:xfrm>
          <a:prstGeom prst="rect">
            <a:avLst/>
          </a:prstGeom>
        </p:spPr>
      </p:pic>
      <p:sp>
        <p:nvSpPr>
          <p:cNvPr id="12" name="Titre 2">
            <a:extLst>
              <a:ext uri="{FF2B5EF4-FFF2-40B4-BE49-F238E27FC236}">
                <a16:creationId xmlns:a16="http://schemas.microsoft.com/office/drawing/2014/main" id="{87E66DDE-F919-A2CB-91DD-B8E8295CAB6E}"/>
              </a:ext>
            </a:extLst>
          </p:cNvPr>
          <p:cNvSpPr txBox="1">
            <a:spLocks/>
          </p:cNvSpPr>
          <p:nvPr/>
        </p:nvSpPr>
        <p:spPr>
          <a:xfrm>
            <a:off x="342900" y="106111"/>
            <a:ext cx="7493349" cy="4092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u="none" kern="1200">
                <a:solidFill>
                  <a:srgbClr val="153E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Pain perception </a:t>
            </a:r>
            <a:r>
              <a:rPr lang="en-US" sz="2100" i="1" dirty="0"/>
              <a:t>versus </a:t>
            </a:r>
            <a:r>
              <a:rPr lang="en-US" sz="2100" dirty="0"/>
              <a:t>Pain Expression</a:t>
            </a:r>
            <a:endParaRPr lang="en-US" sz="2100" i="1" dirty="0"/>
          </a:p>
        </p:txBody>
      </p:sp>
    </p:spTree>
    <p:extLst>
      <p:ext uri="{BB962C8B-B14F-4D97-AF65-F5344CB8AC3E}">
        <p14:creationId xmlns:p14="http://schemas.microsoft.com/office/powerpoint/2010/main" val="30765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B199F9B-3208-07F6-ED4A-0C82E8A0FEB4}"/>
              </a:ext>
            </a:extLst>
          </p:cNvPr>
          <p:cNvSpPr txBox="1"/>
          <p:nvPr/>
        </p:nvSpPr>
        <p:spPr>
          <a:xfrm>
            <a:off x="268327" y="4889584"/>
            <a:ext cx="46023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>
                <a:solidFill>
                  <a:schemeClr val="tx1"/>
                </a:solidFill>
              </a:rPr>
              <a:t>ASH 2022 – Oral Abstract – #0577 – </a:t>
            </a:r>
            <a:r>
              <a:rPr lang="fr-BE" sz="1050" err="1">
                <a:solidFill>
                  <a:schemeClr val="tx1"/>
                </a:solidFill>
              </a:rPr>
              <a:t>Drahos</a:t>
            </a:r>
            <a:r>
              <a:rPr lang="fr-BE" sz="1050">
                <a:solidFill>
                  <a:schemeClr val="tx1"/>
                </a:solidFill>
              </a:rPr>
              <a:t> </a:t>
            </a:r>
            <a:r>
              <a:rPr lang="fr-BE" sz="1050" i="1">
                <a:solidFill>
                  <a:schemeClr val="tx1"/>
                </a:solidFill>
              </a:rPr>
              <a:t>et al.</a:t>
            </a:r>
            <a:endParaRPr lang="fr-BE" sz="105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F30D5F-4797-71C8-1881-93F6EB7A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483" y="695139"/>
            <a:ext cx="3647035" cy="29921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6C7BEF-506C-AF84-7B79-63B0FF8C62DE}"/>
              </a:ext>
            </a:extLst>
          </p:cNvPr>
          <p:cNvSpPr txBox="1"/>
          <p:nvPr/>
        </p:nvSpPr>
        <p:spPr>
          <a:xfrm>
            <a:off x="246412" y="2039235"/>
            <a:ext cx="2323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err="1"/>
              <a:t>Because</a:t>
            </a:r>
            <a:r>
              <a:rPr lang="fr-BE" sz="1800"/>
              <a:t> of race (67%)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FE29ECA-2C3A-3B27-BF01-076246DC31A9}"/>
              </a:ext>
            </a:extLst>
          </p:cNvPr>
          <p:cNvSpPr txBox="1"/>
          <p:nvPr/>
        </p:nvSpPr>
        <p:spPr>
          <a:xfrm>
            <a:off x="6751123" y="1745322"/>
            <a:ext cx="2217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err="1"/>
              <a:t>Because</a:t>
            </a:r>
            <a:r>
              <a:rPr lang="fr-BE" sz="1800"/>
              <a:t> of </a:t>
            </a:r>
            <a:r>
              <a:rPr lang="fr-BE" sz="1800" err="1"/>
              <a:t>requesting</a:t>
            </a:r>
            <a:r>
              <a:rPr lang="fr-BE" sz="1800"/>
              <a:t> more pain </a:t>
            </a:r>
            <a:r>
              <a:rPr lang="fr-BE" sz="1800" err="1"/>
              <a:t>medicine</a:t>
            </a:r>
            <a:r>
              <a:rPr lang="fr-BE" sz="1800"/>
              <a:t> (65%)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3549D5-35E7-3440-F574-20898876F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12" y="3842777"/>
            <a:ext cx="3076575" cy="914400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ACDFB0D9-64CC-4B1E-B127-69488D93FAFA}"/>
              </a:ext>
            </a:extLst>
          </p:cNvPr>
          <p:cNvSpPr txBox="1">
            <a:spLocks/>
          </p:cNvSpPr>
          <p:nvPr/>
        </p:nvSpPr>
        <p:spPr>
          <a:xfrm>
            <a:off x="342900" y="106111"/>
            <a:ext cx="7493349" cy="4092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u="none" kern="1200">
                <a:solidFill>
                  <a:srgbClr val="153E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Pain perception </a:t>
            </a:r>
            <a:r>
              <a:rPr lang="en-US" sz="2100" i="1" dirty="0"/>
              <a:t>versus </a:t>
            </a:r>
            <a:r>
              <a:rPr lang="en-US" sz="2100" dirty="0"/>
              <a:t>Pain Expression</a:t>
            </a:r>
            <a:endParaRPr lang="en-US" sz="2100" i="1" dirty="0"/>
          </a:p>
        </p:txBody>
      </p:sp>
    </p:spTree>
    <p:extLst>
      <p:ext uri="{BB962C8B-B14F-4D97-AF65-F5344CB8AC3E}">
        <p14:creationId xmlns:p14="http://schemas.microsoft.com/office/powerpoint/2010/main" val="37361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526009"/>
          </a:xfrm>
        </p:spPr>
        <p:txBody>
          <a:bodyPr/>
          <a:lstStyle/>
          <a:p>
            <a:r>
              <a:rPr lang="nl-BE" dirty="0" err="1"/>
              <a:t>Pain</a:t>
            </a:r>
            <a:r>
              <a:rPr lang="nl-BE" dirty="0"/>
              <a:t> Management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868862"/>
            <a:ext cx="6843777" cy="139938"/>
          </a:xfrm>
        </p:spPr>
        <p:txBody>
          <a:bodyPr/>
          <a:lstStyle/>
          <a:p>
            <a:pPr algn="l"/>
            <a:r>
              <a:rPr lang="fr-BE" sz="1000" dirty="0" err="1"/>
              <a:t>Kassasseya</a:t>
            </a:r>
            <a:r>
              <a:rPr lang="fr-BE" sz="1000" dirty="0"/>
              <a:t> et al. Annales françaises de médecine d’urgence (2022)</a:t>
            </a:r>
          </a:p>
        </p:txBody>
      </p:sp>
      <p:pic>
        <p:nvPicPr>
          <p:cNvPr id="8" name="Espace réservé du contenu 4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629FA10B-CD17-408C-BB54-22A21C097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603" y="962100"/>
            <a:ext cx="6479059" cy="3476081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79C32D-6769-4348-880F-EB04BFB2ED5E}"/>
              </a:ext>
            </a:extLst>
          </p:cNvPr>
          <p:cNvSpPr txBox="1"/>
          <p:nvPr/>
        </p:nvSpPr>
        <p:spPr>
          <a:xfrm>
            <a:off x="2617314" y="2530863"/>
            <a:ext cx="53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b="1" dirty="0"/>
              <a:t>IV Bolus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C5793F-D1AE-46D9-B103-E471B0A2A6B8}"/>
              </a:ext>
            </a:extLst>
          </p:cNvPr>
          <p:cNvSpPr txBox="1"/>
          <p:nvPr/>
        </p:nvSpPr>
        <p:spPr>
          <a:xfrm>
            <a:off x="2302989" y="2961544"/>
            <a:ext cx="53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b="1" dirty="0"/>
              <a:t>IV Bolus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061E47-5FFA-4414-B87D-77ECF0A8C491}"/>
              </a:ext>
            </a:extLst>
          </p:cNvPr>
          <p:cNvSpPr txBox="1"/>
          <p:nvPr/>
        </p:nvSpPr>
        <p:spPr>
          <a:xfrm>
            <a:off x="1893414" y="3365284"/>
            <a:ext cx="53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b="1" dirty="0"/>
              <a:t>IV Bolus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01F00F-5F5D-499F-8FB2-F09F2AECA279}"/>
              </a:ext>
            </a:extLst>
          </p:cNvPr>
          <p:cNvSpPr txBox="1"/>
          <p:nvPr/>
        </p:nvSpPr>
        <p:spPr>
          <a:xfrm>
            <a:off x="5308126" y="3130821"/>
            <a:ext cx="53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b="1" dirty="0"/>
              <a:t>IV Bolus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90786A-11CA-4B15-AFED-490BDFE0A800}"/>
              </a:ext>
            </a:extLst>
          </p:cNvPr>
          <p:cNvSpPr txBox="1"/>
          <p:nvPr/>
        </p:nvSpPr>
        <p:spPr>
          <a:xfrm>
            <a:off x="5573475" y="2496200"/>
            <a:ext cx="5306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b="1" dirty="0"/>
              <a:t>IV Bolus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A27989-5322-4EB5-B7C7-B16762F84C0F}"/>
              </a:ext>
            </a:extLst>
          </p:cNvPr>
          <p:cNvSpPr txBox="1"/>
          <p:nvPr/>
        </p:nvSpPr>
        <p:spPr>
          <a:xfrm>
            <a:off x="6492637" y="1307528"/>
            <a:ext cx="11368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b="1" dirty="0" err="1"/>
              <a:t>Toxicity</a:t>
            </a:r>
            <a:endParaRPr lang="fr-BE" sz="8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6E1D61-C9AA-4BA7-B02E-8F7014E22232}"/>
              </a:ext>
            </a:extLst>
          </p:cNvPr>
          <p:cNvSpPr txBox="1"/>
          <p:nvPr/>
        </p:nvSpPr>
        <p:spPr>
          <a:xfrm>
            <a:off x="6397387" y="1868400"/>
            <a:ext cx="1136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900" b="1" dirty="0"/>
              <a:t>Area of ​​</a:t>
            </a:r>
            <a:r>
              <a:rPr lang="fr-BE" sz="900" b="1" dirty="0" err="1"/>
              <a:t>analgesic</a:t>
            </a:r>
            <a:r>
              <a:rPr lang="fr-BE" sz="900" b="1" dirty="0"/>
              <a:t> </a:t>
            </a:r>
            <a:r>
              <a:rPr lang="fr-BE" sz="900" b="1" dirty="0" err="1"/>
              <a:t>efficacy</a:t>
            </a:r>
            <a:endParaRPr lang="fr-BE" sz="9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2E6379-3FBB-4B41-8E6D-1949D71E9053}"/>
              </a:ext>
            </a:extLst>
          </p:cNvPr>
          <p:cNvSpPr txBox="1"/>
          <p:nvPr/>
        </p:nvSpPr>
        <p:spPr>
          <a:xfrm>
            <a:off x="6397387" y="2848303"/>
            <a:ext cx="1136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900" b="1" dirty="0"/>
              <a:t>Area of ​​</a:t>
            </a:r>
            <a:r>
              <a:rPr lang="fr-BE" sz="900" b="1" dirty="0" err="1"/>
              <a:t>analgesic</a:t>
            </a:r>
            <a:r>
              <a:rPr lang="fr-BE" sz="900" b="1" dirty="0"/>
              <a:t> </a:t>
            </a:r>
            <a:r>
              <a:rPr lang="fr-BE" sz="900" b="1" dirty="0" err="1"/>
              <a:t>ineffectiveness</a:t>
            </a:r>
            <a:endParaRPr lang="fr-BE" sz="9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7D3EE3-666D-4AB6-8070-E7CCC03269FA}"/>
              </a:ext>
            </a:extLst>
          </p:cNvPr>
          <p:cNvSpPr txBox="1"/>
          <p:nvPr/>
        </p:nvSpPr>
        <p:spPr>
          <a:xfrm>
            <a:off x="6397387" y="1226254"/>
            <a:ext cx="1136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900" b="1" dirty="0" err="1"/>
              <a:t>Treatment</a:t>
            </a:r>
            <a:r>
              <a:rPr lang="fr-BE" sz="900" b="1" dirty="0"/>
              <a:t> </a:t>
            </a:r>
            <a:r>
              <a:rPr lang="fr-BE" sz="900" b="1" dirty="0" err="1"/>
              <a:t>toxicity</a:t>
            </a:r>
            <a:r>
              <a:rPr lang="fr-BE" sz="900" b="1" dirty="0"/>
              <a:t> zone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95E957-3908-417A-83CB-67ACD57DAB99}"/>
              </a:ext>
            </a:extLst>
          </p:cNvPr>
          <p:cNvSpPr txBox="1"/>
          <p:nvPr/>
        </p:nvSpPr>
        <p:spPr>
          <a:xfrm>
            <a:off x="6549787" y="3801830"/>
            <a:ext cx="113688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900" b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39174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26"/>
            <a:ext cx="7886700" cy="526009"/>
          </a:xfrm>
        </p:spPr>
        <p:txBody>
          <a:bodyPr/>
          <a:lstStyle/>
          <a:p>
            <a:r>
              <a:rPr lang="en-GB" dirty="0"/>
              <a:t>Benefits of multimodal analgesia</a:t>
            </a:r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868862"/>
            <a:ext cx="6843777" cy="139938"/>
          </a:xfrm>
        </p:spPr>
        <p:txBody>
          <a:bodyPr/>
          <a:lstStyle/>
          <a:p>
            <a:pPr algn="l"/>
            <a:r>
              <a:rPr lang="da-DK" sz="1000" dirty="0"/>
              <a:t>Argoff et al. Pain med 2009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E479848-E9C3-4299-B74C-FA5F91BFD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6" y="603581"/>
            <a:ext cx="3835400" cy="3010535"/>
          </a:xfrm>
        </p:spPr>
        <p:txBody>
          <a:bodyPr/>
          <a:lstStyle/>
          <a:p>
            <a:r>
              <a:rPr lang="en-GB" dirty="0"/>
              <a:t>Lower doses </a:t>
            </a:r>
          </a:p>
          <a:p>
            <a:r>
              <a:rPr lang="en-GB" dirty="0"/>
              <a:t>Adjuvant effect</a:t>
            </a:r>
          </a:p>
          <a:p>
            <a:r>
              <a:rPr lang="en-GB" dirty="0"/>
              <a:t>Lower risk </a:t>
            </a:r>
            <a:r>
              <a:rPr lang="en-GB" dirty="0" err="1"/>
              <a:t>fo</a:t>
            </a:r>
            <a:r>
              <a:rPr lang="en-GB" dirty="0"/>
              <a:t> dose related secondary effects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Picture 2" descr="Multimodal approach to perioperative pain management. Describes pain... |  Download Scientific Diagram">
            <a:extLst>
              <a:ext uri="{FF2B5EF4-FFF2-40B4-BE49-F238E27FC236}">
                <a16:creationId xmlns:a16="http://schemas.microsoft.com/office/drawing/2014/main" id="{E7042AAE-AB8B-45C2-B644-3FCA1864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46" y="1082756"/>
            <a:ext cx="4134919" cy="33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9386444-2FFD-EF45-903D-453FF03C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26"/>
            <a:ext cx="7886700" cy="526009"/>
          </a:xfrm>
        </p:spPr>
        <p:txBody>
          <a:bodyPr/>
          <a:lstStyle/>
          <a:p>
            <a:r>
              <a:rPr lang="en-GB" dirty="0"/>
              <a:t>Initial management</a:t>
            </a:r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4833E2-940C-8646-B275-DB5868221B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4868862"/>
            <a:ext cx="6843777" cy="139938"/>
          </a:xfrm>
        </p:spPr>
        <p:txBody>
          <a:bodyPr/>
          <a:lstStyle/>
          <a:p>
            <a:pPr algn="l"/>
            <a:r>
              <a:rPr lang="en-US" sz="1000" dirty="0" err="1"/>
              <a:t>Mekontso</a:t>
            </a:r>
            <a:r>
              <a:rPr lang="en-US" sz="1000" dirty="0"/>
              <a:t> </a:t>
            </a:r>
            <a:r>
              <a:rPr lang="en-US" sz="1000" dirty="0" err="1"/>
              <a:t>Dessap</a:t>
            </a:r>
            <a:r>
              <a:rPr lang="en-US" sz="1000" dirty="0"/>
              <a:t> et al. Annals of Intensive Care (2025)</a:t>
            </a:r>
            <a:endParaRPr lang="da-DK" sz="1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EE2303-4336-4D36-8F47-6668CCD02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40" y="643635"/>
            <a:ext cx="7099186" cy="413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7008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BHS">
      <a:dk1>
        <a:srgbClr val="464646"/>
      </a:dk1>
      <a:lt1>
        <a:srgbClr val="FFFFFF"/>
      </a:lt1>
      <a:dk2>
        <a:srgbClr val="777777"/>
      </a:dk2>
      <a:lt2>
        <a:srgbClr val="E7E6E6"/>
      </a:lt2>
      <a:accent1>
        <a:srgbClr val="E30613"/>
      </a:accent1>
      <a:accent2>
        <a:srgbClr val="6EB9B9"/>
      </a:accent2>
      <a:accent3>
        <a:srgbClr val="534F4D"/>
      </a:accent3>
      <a:accent4>
        <a:srgbClr val="E30613"/>
      </a:accent4>
      <a:accent5>
        <a:srgbClr val="A91C2C"/>
      </a:accent5>
      <a:accent6>
        <a:srgbClr val="16CB93"/>
      </a:accent6>
      <a:hlink>
        <a:srgbClr val="802855"/>
      </a:hlink>
      <a:folHlink>
        <a:srgbClr val="6E9B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S template webinar  -  Read-Only" id="{20026625-0AF4-4098-81C9-2487A0C13663}" vid="{710122B8-FC8D-46DA-ADC4-54161EE4B9B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webextension1.xml><?xml version="1.0" encoding="utf-8"?>
<we:webextension xmlns:we="http://schemas.microsoft.com/office/webextensions/webextension/2010/11" id="{EE05CD88-6EDB-4043-AA53-48565CDA2B90}">
  <we:reference id="wa104381682" version="1.0.0.10" store="fr-FR" storeType="OMEX"/>
  <we:alternateReferences>
    <we:reference id="wa104381682" version="1.0.0.10" store="wa104381682" storeType="OMEX"/>
  </we:alternateReferences>
  <we:properties>
    <we:property name="addinSlideId" value="&quot;succeeded&quot;"/>
    <we:property name="selectedSlug" value="&quot;HEKKKA&quot;"/>
    <we:property name="selectedQuestionId" value="&quot;69178ca68a7541da09fbe490&quot;"/>
    <we:property name="HEKKKA:69178ca68a7541da09fbe490:SlideId" value="274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8C0DADA-8DC7-4AEC-829D-F539E28427A1}">
  <we:reference id="wa104381682" version="1.0.0.10" store="fr-FR" storeType="OMEX"/>
  <we:alternateReferences>
    <we:reference id="wa104381682" version="1.0.0.10" store="wa104381682" storeType="OMEX"/>
  </we:alternateReferences>
  <we:properties>
    <we:property name="addinSlideId" value="&quot;succeeded&quot;"/>
    <we:property name="selectedSlug" value="&quot;HEKKKA&quot;"/>
    <we:property name="selectedQuestionId" value="&quot;6917a29e6aec7af7fde7a6e3&quot;"/>
    <we:property name="HEKKKA:6917a29e6aec7af7fde7a6e3:SlideId" value="589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0AF72BB0-FA25-4ADB-96B8-EE2D92FF5DB4}">
  <we:reference id="wa104381682" version="1.0.0.10" store="fr-FR" storeType="OMEX"/>
  <we:alternateReferences>
    <we:reference id="wa104381682" version="1.0.0.10" store="wa104381682" storeType="OMEX"/>
  </we:alternateReferences>
  <we:properties>
    <we:property name="addinSlideId" value="&quot;succeeded&quot;"/>
    <we:property name="selectedSlug" value="&quot;HEKKKA&quot;"/>
    <we:property name="selectedQuestionId" value="&quot;6917a6f36aec7af7fdea8efc&quot;"/>
    <we:property name="HEKKKA:6917a6f36aec7af7fdea8efc:SlideId" value="790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3b0577-bea7-4f6e-b8dc-03f5f4926057">
      <Terms xmlns="http://schemas.microsoft.com/office/infopath/2007/PartnerControls"/>
    </lcf76f155ced4ddcb4097134ff3c332f>
    <TaxCatchAll xmlns="e6bdda7f-f63a-4a4e-a1f5-2bf3d3b596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E043986995834BB7EA35D839EB81AA" ma:contentTypeVersion="19" ma:contentTypeDescription="Crée un document." ma:contentTypeScope="" ma:versionID="98732bcb7fb0540326721a50fa5866cc">
  <xsd:schema xmlns:xsd="http://www.w3.org/2001/XMLSchema" xmlns:xs="http://www.w3.org/2001/XMLSchema" xmlns:p="http://schemas.microsoft.com/office/2006/metadata/properties" xmlns:ns2="773b0577-bea7-4f6e-b8dc-03f5f4926057" xmlns:ns3="e6bdda7f-f63a-4a4e-a1f5-2bf3d3b59618" targetNamespace="http://schemas.microsoft.com/office/2006/metadata/properties" ma:root="true" ma:fieldsID="af4d1c01f3fd1c58210141319852b9d1" ns2:_="" ns3:_="">
    <xsd:import namespace="773b0577-bea7-4f6e-b8dc-03f5f4926057"/>
    <xsd:import namespace="e6bdda7f-f63a-4a4e-a1f5-2bf3d3b596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b0577-bea7-4f6e-b8dc-03f5f49260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75503ba6-c77d-4a47-a49f-513eb447c3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dda7f-f63a-4a4e-a1f5-2bf3d3b5961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28a188e-1154-408b-b676-01eb762938b7}" ma:internalName="TaxCatchAll" ma:showField="CatchAllData" ma:web="e6bdda7f-f63a-4a4e-a1f5-2bf3d3b596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965FB9-6D39-4C27-8856-06E9B1405B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4CAC19-5B54-4F78-9049-EDC6EA81109A}">
  <ds:schemaRefs>
    <ds:schemaRef ds:uri="http://schemas.microsoft.com/office/2006/metadata/properties"/>
    <ds:schemaRef ds:uri="http://schemas.microsoft.com/office/infopath/2007/PartnerControls"/>
    <ds:schemaRef ds:uri="ea759aec-9602-4cfb-a4d6-76210f1c4c69"/>
    <ds:schemaRef ds:uri="0858bc24-9fe5-48cd-8c9b-429408622c91"/>
    <ds:schemaRef ds:uri="773b0577-bea7-4f6e-b8dc-03f5f4926057"/>
    <ds:schemaRef ds:uri="e6bdda7f-f63a-4a4e-a1f5-2bf3d3b59618"/>
  </ds:schemaRefs>
</ds:datastoreItem>
</file>

<file path=customXml/itemProps3.xml><?xml version="1.0" encoding="utf-8"?>
<ds:datastoreItem xmlns:ds="http://schemas.openxmlformats.org/officeDocument/2006/customXml" ds:itemID="{61D4C6E4-47ED-4B84-B137-DBF5D7342777}"/>
</file>

<file path=docProps/app.xml><?xml version="1.0" encoding="utf-8"?>
<Properties xmlns="http://schemas.openxmlformats.org/officeDocument/2006/extended-properties" xmlns:vt="http://schemas.openxmlformats.org/officeDocument/2006/docPropsVTypes">
  <Template>BHS template webinar[27][6][39]</Template>
  <TotalTime>123</TotalTime>
  <Words>1073</Words>
  <Application>Microsoft Office PowerPoint</Application>
  <PresentationFormat>Affichage à l'écran (16:9)</PresentationFormat>
  <Paragraphs>249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Wingdings</vt:lpstr>
      <vt:lpstr>Cambria</vt:lpstr>
      <vt:lpstr>Arial</vt:lpstr>
      <vt:lpstr>Aangepast ontwerp</vt:lpstr>
      <vt:lpstr>Présentation PowerPoint</vt:lpstr>
      <vt:lpstr>Présentation PowerPoint</vt:lpstr>
      <vt:lpstr>Présentation PowerPoint</vt:lpstr>
      <vt:lpstr>Pain Management</vt:lpstr>
      <vt:lpstr>Présentation PowerPoint</vt:lpstr>
      <vt:lpstr>Présentation PowerPoint</vt:lpstr>
      <vt:lpstr>Pain Management</vt:lpstr>
      <vt:lpstr>Benefits of multimodal analgesia</vt:lpstr>
      <vt:lpstr>Initial management</vt:lpstr>
      <vt:lpstr>Initial management</vt:lpstr>
      <vt:lpstr>Initial management</vt:lpstr>
      <vt:lpstr>Présentation PowerPoint</vt:lpstr>
      <vt:lpstr>Indication for transfusion in acute setting</vt:lpstr>
      <vt:lpstr>Prophylactic Transfusion for Surgery</vt:lpstr>
      <vt:lpstr>Indication for transfusion in chronic setting</vt:lpstr>
      <vt:lpstr>Transfusion</vt:lpstr>
      <vt:lpstr>Exchange transfusion</vt:lpstr>
      <vt:lpstr>Présentation PowerPoint</vt:lpstr>
      <vt:lpstr>Example</vt:lpstr>
      <vt:lpstr>Hémolyse post-transfusionnelle retardée (DHTR)</vt:lpstr>
      <vt:lpstr>Présentation PowerPoint</vt:lpstr>
      <vt:lpstr>Clinical case</vt:lpstr>
      <vt:lpstr>Acute Chest Syndrome</vt:lpstr>
      <vt:lpstr>Présentation PowerPoint</vt:lpstr>
      <vt:lpstr>Présentation PowerPoint</vt:lpstr>
      <vt:lpstr>ACS - Evaluation</vt:lpstr>
      <vt:lpstr>Présentation PowerPoint</vt:lpstr>
      <vt:lpstr>ACS - Evaluation</vt:lpstr>
      <vt:lpstr>Pulmonary Arterial Thrombosis in ACS - PAT-ACS Risk Score</vt:lpstr>
      <vt:lpstr>ACS – ICU Admission ?</vt:lpstr>
      <vt:lpstr>Caveat Cor Pulmonare !</vt:lpstr>
      <vt:lpstr>Take-Home Messages</vt:lpstr>
      <vt:lpstr>Expert center referal/Consult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COLARD, Martin</dc:creator>
  <cp:lastModifiedBy>COLARD, Martin</cp:lastModifiedBy>
  <cp:revision>10</cp:revision>
  <cp:lastPrinted>2020-09-23T16:39:57Z</cp:lastPrinted>
  <dcterms:created xsi:type="dcterms:W3CDTF">2025-11-14T20:20:29Z</dcterms:created>
  <dcterms:modified xsi:type="dcterms:W3CDTF">2025-11-14T22:24:25Z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0x01010022E043986995834BB7EA35D839EB81AA</vt:lpwstr>
  </property>
  <property fmtid="{D5CDD505-2E9C-101B-9397-08002B2CF9AE}" pid="3" name="MediaServiceImageTags">
    <vt:lpwstr/>
  </property>
</Properties>
</file>