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1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66" r:id="rId1"/>
  </p:sldMasterIdLst>
  <p:notesMasterIdLst>
    <p:notesMasterId r:id="rId47"/>
  </p:notesMasterIdLst>
  <p:handoutMasterIdLst>
    <p:handoutMasterId r:id="rId48"/>
  </p:handoutMasterIdLst>
  <p:sldIdLst>
    <p:sldId id="653" r:id="rId2"/>
    <p:sldId id="457" r:id="rId3"/>
    <p:sldId id="565" r:id="rId4"/>
    <p:sldId id="610" r:id="rId5"/>
    <p:sldId id="654" r:id="rId6"/>
    <p:sldId id="566" r:id="rId7"/>
    <p:sldId id="570" r:id="rId8"/>
    <p:sldId id="571" r:id="rId9"/>
    <p:sldId id="655" r:id="rId10"/>
    <p:sldId id="2146848005" r:id="rId11"/>
    <p:sldId id="2146848003" r:id="rId12"/>
    <p:sldId id="2146848011" r:id="rId13"/>
    <p:sldId id="2146847994" r:id="rId14"/>
    <p:sldId id="2146847995" r:id="rId15"/>
    <p:sldId id="2146847996" r:id="rId16"/>
    <p:sldId id="2146848000" r:id="rId17"/>
    <p:sldId id="573" r:id="rId18"/>
    <p:sldId id="611" r:id="rId19"/>
    <p:sldId id="582" r:id="rId20"/>
    <p:sldId id="575" r:id="rId21"/>
    <p:sldId id="576" r:id="rId22"/>
    <p:sldId id="584" r:id="rId23"/>
    <p:sldId id="415" r:id="rId24"/>
    <p:sldId id="447" r:id="rId25"/>
    <p:sldId id="530" r:id="rId26"/>
    <p:sldId id="2202" r:id="rId27"/>
    <p:sldId id="796" r:id="rId28"/>
    <p:sldId id="420" r:id="rId29"/>
    <p:sldId id="527" r:id="rId30"/>
    <p:sldId id="475" r:id="rId31"/>
    <p:sldId id="2146848012" r:id="rId32"/>
    <p:sldId id="555" r:id="rId33"/>
    <p:sldId id="477" r:id="rId34"/>
    <p:sldId id="478" r:id="rId35"/>
    <p:sldId id="499" r:id="rId36"/>
    <p:sldId id="640" r:id="rId37"/>
    <p:sldId id="483" r:id="rId38"/>
    <p:sldId id="486" r:id="rId39"/>
    <p:sldId id="599" r:id="rId40"/>
    <p:sldId id="624" r:id="rId41"/>
    <p:sldId id="622" r:id="rId42"/>
    <p:sldId id="514" r:id="rId43"/>
    <p:sldId id="431" r:id="rId44"/>
    <p:sldId id="604" r:id="rId45"/>
    <p:sldId id="625" r:id="rId46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0"/>
    <p:restoredTop sz="91458"/>
  </p:normalViewPr>
  <p:slideViewPr>
    <p:cSldViewPr>
      <p:cViewPr varScale="1">
        <p:scale>
          <a:sx n="114" d="100"/>
          <a:sy n="114" d="100"/>
        </p:scale>
        <p:origin x="17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3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0.xml"/><Relationship Id="rId7" Type="http://schemas.openxmlformats.org/officeDocument/2006/relationships/slide" Target="slides/slide38.xml"/><Relationship Id="rId2" Type="http://schemas.openxmlformats.org/officeDocument/2006/relationships/slide" Target="slides/slide28.xml"/><Relationship Id="rId1" Type="http://schemas.openxmlformats.org/officeDocument/2006/relationships/slide" Target="slides/slide24.xml"/><Relationship Id="rId6" Type="http://schemas.openxmlformats.org/officeDocument/2006/relationships/slide" Target="slides/slide37.xml"/><Relationship Id="rId5" Type="http://schemas.openxmlformats.org/officeDocument/2006/relationships/slide" Target="slides/slide34.xml"/><Relationship Id="rId4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95CA2F3-94E5-FA9C-19F5-3BFD5D0558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CEB6AA7-3C5D-8C9B-A14F-27B83CC6901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287308BA-A174-C9D0-56AD-162F050E5E8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0851497E-B933-1F20-0DC6-AA3EA5C599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7B82D6C-89A8-D445-AE95-093FF33D042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7FCDA30E-9B11-86F0-E27B-9B6F640DE7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A6BBACBE-F7D3-390D-0948-A5F16705A7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025E05CF-08F4-E050-E63E-6F56072205B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1" name="Rectangle 5">
            <a:extLst>
              <a:ext uri="{FF2B5EF4-FFF2-40B4-BE49-F238E27FC236}">
                <a16:creationId xmlns:a16="http://schemas.microsoft.com/office/drawing/2014/main" id="{5EF07194-A7E3-F55E-9EFE-A91C75B1DD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19142" name="Rectangle 6">
            <a:extLst>
              <a:ext uri="{FF2B5EF4-FFF2-40B4-BE49-F238E27FC236}">
                <a16:creationId xmlns:a16="http://schemas.microsoft.com/office/drawing/2014/main" id="{4EB7C67C-FE8E-C15D-11A6-49043598331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9143" name="Rectangle 7">
            <a:extLst>
              <a:ext uri="{FF2B5EF4-FFF2-40B4-BE49-F238E27FC236}">
                <a16:creationId xmlns:a16="http://schemas.microsoft.com/office/drawing/2014/main" id="{0BB9A60D-F3B1-8ED8-6E9C-E564BF3818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67C1ACB-4665-8041-BDFD-7B4E29A103D3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CB749348-34EC-087A-75A0-84336AE376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A19D90C-87D4-B645-A9A1-F4BC1CE242E5}" type="slidenum">
              <a:rPr lang="en-GB" altLang="fr-FR" sz="1200" smtClean="0">
                <a:latin typeface="Times New Roman" panose="02020603050405020304" pitchFamily="18" charset="0"/>
              </a:rPr>
              <a:pPr/>
              <a:t>2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5E0D768-1499-59CF-CBA9-5F339EBD6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>
            <a:extLst>
              <a:ext uri="{FF2B5EF4-FFF2-40B4-BE49-F238E27FC236}">
                <a16:creationId xmlns:a16="http://schemas.microsoft.com/office/drawing/2014/main" id="{D7E21012-07DA-ADD3-ABB1-8296F7E2E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D22AA24F-C462-AF0D-8959-1842CAE5E0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FA4DA40-75A1-E940-9C00-D4A8B00AC6F6}" type="slidenum">
              <a:rPr lang="en-GB" altLang="fr-FR" sz="1200" smtClean="0">
                <a:latin typeface="Times New Roman" panose="02020603050405020304" pitchFamily="18" charset="0"/>
              </a:rPr>
              <a:pPr/>
              <a:t>3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38FD33A0-1E6B-D5A1-69D5-B77BFFA887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5011" name="Rectangle 3">
            <a:extLst>
              <a:ext uri="{FF2B5EF4-FFF2-40B4-BE49-F238E27FC236}">
                <a16:creationId xmlns:a16="http://schemas.microsoft.com/office/drawing/2014/main" id="{5111DEE2-5AD5-FF8E-5D7D-55A8D5A73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44C43-0B7B-E579-81C6-680BA27D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B093C7F2-8E98-E1F0-ADD7-9C5559848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0C23FC3-BAC6-7941-8BD7-786B050BD12D}" type="slidenum">
              <a:rPr lang="en-GB" altLang="fr-FR" sz="1200" smtClean="0">
                <a:latin typeface="Times New Roman" panose="02020603050405020304" pitchFamily="18" charset="0"/>
              </a:rPr>
              <a:pPr/>
              <a:t>5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94A927C1-3913-FFEC-10F5-8236769627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8083" name="Rectangle 3">
            <a:extLst>
              <a:ext uri="{FF2B5EF4-FFF2-40B4-BE49-F238E27FC236}">
                <a16:creationId xmlns:a16="http://schemas.microsoft.com/office/drawing/2014/main" id="{F420796C-A793-0BD7-E143-32BDC7DA7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544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E2DC46DB-3229-CB6B-6367-CFC7109719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EA4C5A3-A8FF-7349-BF37-6A2B060B59AD}" type="slidenum">
              <a:rPr lang="en-GB" altLang="fr-FR" sz="1200" smtClean="0">
                <a:latin typeface="Times New Roman" panose="02020603050405020304" pitchFamily="18" charset="0"/>
              </a:rPr>
              <a:pPr/>
              <a:t>6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DDF8FA8-027E-4FFE-D239-7C1BE3A4DD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7059" name="Rectangle 3">
            <a:extLst>
              <a:ext uri="{FF2B5EF4-FFF2-40B4-BE49-F238E27FC236}">
                <a16:creationId xmlns:a16="http://schemas.microsoft.com/office/drawing/2014/main" id="{96201CBA-DF6C-3545-8C99-8DC950F05E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344F590C-580D-D5CA-601B-E897717874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20A190D-B61F-2945-8FE0-876D80DE623A}" type="slidenum">
              <a:rPr lang="en-GB" altLang="fr-FR" sz="1200" smtClean="0">
                <a:latin typeface="Times New Roman" panose="02020603050405020304" pitchFamily="18" charset="0"/>
              </a:rPr>
              <a:pPr/>
              <a:t>7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7D7BE5F5-0E6C-37B0-5394-2A17A5F949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9107" name="Rectangle 3">
            <a:extLst>
              <a:ext uri="{FF2B5EF4-FFF2-40B4-BE49-F238E27FC236}">
                <a16:creationId xmlns:a16="http://schemas.microsoft.com/office/drawing/2014/main" id="{DFC51EF8-2007-5BC0-7AC8-0A9647EEA5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689A1A7-50D5-E828-5DD0-7115201C62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8D5A8E4-5EBC-4C47-8DFB-DA765F196C63}" type="slidenum">
              <a:rPr lang="en-GB" altLang="fr-FR" sz="1200" smtClean="0">
                <a:latin typeface="Times New Roman" panose="02020603050405020304" pitchFamily="18" charset="0"/>
              </a:rPr>
              <a:pPr/>
              <a:t>8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EF7D037A-E304-8DC8-CEA6-3439F01A02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0131" name="Rectangle 3">
            <a:extLst>
              <a:ext uri="{FF2B5EF4-FFF2-40B4-BE49-F238E27FC236}">
                <a16:creationId xmlns:a16="http://schemas.microsoft.com/office/drawing/2014/main" id="{26FC8CFC-8A10-2FD5-CD8E-CEB3E0FC8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Onset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median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of 16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days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; Prednisone 10-20mg/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day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–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target</a:t>
            </a:r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20-30x10exp9 PLTS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401B0-93D9-2642-AF7C-39422B1A24A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713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NSAID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following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platelet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count and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presence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of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other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risk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factors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for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bleeding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,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epidural</a:t>
            </a:r>
            <a:r>
              <a:rPr lang="fr-FR" sz="1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anesthesia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401B0-93D9-2642-AF7C-39422B1A24A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366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4F657E15-B752-B597-D54F-0979ECF3C5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3F2732B-004C-3D44-9C47-CAAE575C0C8D}" type="slidenum">
              <a:rPr lang="en-GB" altLang="fr-FR" sz="1200" smtClean="0">
                <a:latin typeface="Times New Roman" panose="02020603050405020304" pitchFamily="18" charset="0"/>
              </a:rPr>
              <a:pPr/>
              <a:t>17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E9184452-B194-B250-EBBA-95B7A6FF6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9347" name="Rectangle 3">
            <a:extLst>
              <a:ext uri="{FF2B5EF4-FFF2-40B4-BE49-F238E27FC236}">
                <a16:creationId xmlns:a16="http://schemas.microsoft.com/office/drawing/2014/main" id="{A7BA9429-3A5D-80AE-1C24-F04E2C858F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FC31029-05AC-0223-CACA-33E28C2A5A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E10528C-A37C-1E4B-9F25-5AFF447FE9C5}" type="slidenum">
              <a:rPr lang="en-GB" altLang="fr-FR" sz="1200" smtClean="0">
                <a:latin typeface="Times New Roman" panose="02020603050405020304" pitchFamily="18" charset="0"/>
              </a:rPr>
              <a:pPr/>
              <a:t>19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4D9EBA3D-5538-F3FD-3FD0-DFC045CA6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1395" name="Rectangle 3">
            <a:extLst>
              <a:ext uri="{FF2B5EF4-FFF2-40B4-BE49-F238E27FC236}">
                <a16:creationId xmlns:a16="http://schemas.microsoft.com/office/drawing/2014/main" id="{F65E3EA7-105E-5C2F-32B5-67466B797F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8BE9C235-9915-3F13-7497-99DFC6D4E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9F5A4F0-687A-364A-A8DF-57A821128697}" type="slidenum">
              <a:rPr lang="en-GB" altLang="fr-FR" sz="1200" smtClean="0">
                <a:latin typeface="Times New Roman" panose="02020603050405020304" pitchFamily="18" charset="0"/>
              </a:rPr>
              <a:pPr/>
              <a:t>20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9AC1196C-4701-6E7D-AE31-DD51C1A749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2419" name="Rectangle 3">
            <a:extLst>
              <a:ext uri="{FF2B5EF4-FFF2-40B4-BE49-F238E27FC236}">
                <a16:creationId xmlns:a16="http://schemas.microsoft.com/office/drawing/2014/main" id="{E4489D16-4E43-C03C-56E7-EF2810537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FA0D0D53-8F16-D3AF-C72E-058532AF61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8E9A735-1690-5442-8118-2374B6FBAA9A}" type="slidenum">
              <a:rPr lang="en-GB" altLang="fr-FR" sz="1200" smtClean="0">
                <a:latin typeface="Times New Roman" panose="02020603050405020304" pitchFamily="18" charset="0"/>
              </a:rPr>
              <a:pPr/>
              <a:t>21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4BF8546B-2D38-200C-290A-1174BC6934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43" name="Rectangle 3">
            <a:extLst>
              <a:ext uri="{FF2B5EF4-FFF2-40B4-BE49-F238E27FC236}">
                <a16:creationId xmlns:a16="http://schemas.microsoft.com/office/drawing/2014/main" id="{A5DE584B-CFAB-0D1A-F146-9A15BAEB3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23CBD022-57EE-51DB-52A8-D7AE49FCAC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7FACDC-E5D9-1B44-97F7-5E19B115F792}" type="slidenum">
              <a:rPr lang="en-GB" altLang="fr-FR" sz="1200" smtClean="0">
                <a:latin typeface="Times New Roman" panose="02020603050405020304" pitchFamily="18" charset="0"/>
              </a:rPr>
              <a:pPr/>
              <a:t>22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87DC5F76-9C2C-A1CE-177D-FCACC7C77E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5491" name="Rectangle 3">
            <a:extLst>
              <a:ext uri="{FF2B5EF4-FFF2-40B4-BE49-F238E27FC236}">
                <a16:creationId xmlns:a16="http://schemas.microsoft.com/office/drawing/2014/main" id="{8DDEF5DA-5D04-DA94-EEAC-FC50CD0E2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0F6393BB-4C55-6623-F2BA-BAA15DD03D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2502199-2E07-A044-A1DC-4B68B7C2F671}" type="slidenum">
              <a:rPr lang="en-GB" altLang="fr-FR" sz="1200" smtClean="0">
                <a:latin typeface="Times New Roman" panose="02020603050405020304" pitchFamily="18" charset="0"/>
              </a:rPr>
              <a:pPr/>
              <a:t>23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0E800C32-5E5D-6C79-E680-C927153712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30A04B14-7A00-7855-2119-E48A5E836A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CE6C0ED4-63DC-D69E-A42F-B89AFE80B5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941F86D-A42B-CB40-80FE-DB2DF50AD769}" type="slidenum">
              <a:rPr lang="en-GB" altLang="fr-FR" sz="1200" smtClean="0">
                <a:latin typeface="Times New Roman" panose="02020603050405020304" pitchFamily="18" charset="0"/>
              </a:rPr>
              <a:pPr/>
              <a:t>24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C5345C0D-79FE-76BB-A4F8-25AC757A6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9BFC3D05-D2EC-3320-51FB-795362C50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53921BEA-9D98-4C81-013A-F92005BDD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34F807-43BD-994D-9238-0DF04AD6D325}" type="slidenum">
              <a:rPr lang="en-GB" altLang="fr-FR" sz="1200" smtClean="0">
                <a:latin typeface="Times New Roman" panose="02020603050405020304" pitchFamily="18" charset="0"/>
              </a:rPr>
              <a:pPr/>
              <a:t>25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1F9F75E3-88D2-B321-1259-CCE838294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5" name="Rectangle 3">
            <a:extLst>
              <a:ext uri="{FF2B5EF4-FFF2-40B4-BE49-F238E27FC236}">
                <a16:creationId xmlns:a16="http://schemas.microsoft.com/office/drawing/2014/main" id="{5898A6B0-2A58-B5D3-CE58-B7ED9449A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Let’s move to another important topic that is the management of pregnancies in women with ITP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On this cartoon, I tried to summarize the important steps that will be addressed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Finally the different steps will require a close collaboration of the </a:t>
            </a:r>
            <a:r>
              <a:rPr lang="en-GB" sz="1200" kern="1200" dirty="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hemato</a:t>
            </a:r>
            <a:r>
              <a:rPr lang="en-GB" sz="120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 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BDBBD-C5E1-CA42-8505-F425A8D60E4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139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B481DB-304B-45E8-9B69-4661CD60458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B99CC39E-6489-23D1-F875-A9E7E45ED3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33E7DC-E429-6244-905B-7B6AA6E2E611}" type="slidenum">
              <a:rPr lang="en-GB" altLang="fr-FR" sz="1200" smtClean="0">
                <a:latin typeface="Times New Roman" panose="02020603050405020304" pitchFamily="18" charset="0"/>
              </a:rPr>
              <a:pPr/>
              <a:t>28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8C796BE8-6E88-8A79-703E-0EAAFDF1F1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98AA6433-B1A6-C864-FD99-9D39E7B02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A6691B0C-3006-81B3-06C9-7539C77014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60C5C15-1C67-654E-8FDF-F7A61E008764}" type="slidenum">
              <a:rPr lang="en-GB" altLang="fr-FR" sz="1200" smtClean="0">
                <a:latin typeface="Times New Roman" panose="02020603050405020304" pitchFamily="18" charset="0"/>
              </a:rPr>
              <a:pPr/>
              <a:t>29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998891DE-3D1A-D5C4-209A-0429DDF6B2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F8C66D57-1ABE-8813-FA8D-7B25DCEFC4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8C14AE81-96E4-A50C-795F-31D725387A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C50500C-19F3-C64B-B91A-D5290006C40D}" type="slidenum">
              <a:rPr lang="en-GB" altLang="fr-FR" sz="1200" smtClean="0">
                <a:latin typeface="Times New Roman" panose="02020603050405020304" pitchFamily="18" charset="0"/>
              </a:rPr>
              <a:pPr/>
              <a:t>30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EBFC398C-0BE1-B3CF-CAF9-46B63630BD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742C3D9E-FB27-F6BF-FDB1-FB457593B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E3C9F658-3057-A7A7-3C5D-2FF22F37A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FE6722E-C3B3-D94B-8CE9-AA3B3759E960}" type="slidenum">
              <a:rPr lang="en-GB" altLang="fr-FR" sz="1200" smtClean="0">
                <a:latin typeface="Times New Roman" panose="02020603050405020304" pitchFamily="18" charset="0"/>
              </a:rPr>
              <a:pPr/>
              <a:t>32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0F7D74D2-44E5-AF34-9515-7AC83EC18E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7539AEEA-E181-5A74-3E67-6620D66AD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AB19498E-548B-4BD3-7D3D-2D25A20EB7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7CA850B-D01C-7542-B90F-D97963824AC6}" type="slidenum">
              <a:rPr lang="en-GB" altLang="fr-FR" sz="1200" smtClean="0">
                <a:latin typeface="Times New Roman" panose="02020603050405020304" pitchFamily="18" charset="0"/>
              </a:rPr>
              <a:pPr/>
              <a:t>33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D9A54957-61FA-7742-3A2E-21D1F471DB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4611" name="Rectangle 3">
            <a:extLst>
              <a:ext uri="{FF2B5EF4-FFF2-40B4-BE49-F238E27FC236}">
                <a16:creationId xmlns:a16="http://schemas.microsoft.com/office/drawing/2014/main" id="{659FB937-051E-E005-FAF3-7C76BC40A4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334B30D6-E509-2BDD-0030-B2DF780748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3B0F247-C2F2-9546-9A75-2EF317D75D9B}" type="slidenum">
              <a:rPr lang="en-GB" altLang="fr-FR" sz="1200" smtClean="0">
                <a:latin typeface="Times New Roman" panose="02020603050405020304" pitchFamily="18" charset="0"/>
              </a:rPr>
              <a:pPr/>
              <a:t>34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0E865C22-0FD8-D036-F533-817C7D690E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6659" name="Rectangle 3">
            <a:extLst>
              <a:ext uri="{FF2B5EF4-FFF2-40B4-BE49-F238E27FC236}">
                <a16:creationId xmlns:a16="http://schemas.microsoft.com/office/drawing/2014/main" id="{82FD8F99-01C0-6809-7CA4-AED4CAB40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>
            <a:extLst>
              <a:ext uri="{FF2B5EF4-FFF2-40B4-BE49-F238E27FC236}">
                <a16:creationId xmlns:a16="http://schemas.microsoft.com/office/drawing/2014/main" id="{ACB5C4E1-AB3E-ABC9-86C5-3BCB61AF1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F09F9FB-6B50-D848-B6D4-A19CFE307558}" type="slidenum">
              <a:rPr lang="en-GB" altLang="fr-FR" sz="1200" smtClean="0">
                <a:latin typeface="Times New Roman" panose="02020603050405020304" pitchFamily="18" charset="0"/>
              </a:rPr>
              <a:pPr/>
              <a:t>35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7A955932-6768-0D01-4940-1ECDA670C6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ED32416D-8823-9E30-EB83-26ADBA5FF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04D72705-7912-6D5D-237F-E8F157E43D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42A3A37-2D08-344B-9A58-09BA265B4389}" type="slidenum">
              <a:rPr lang="en-GB" altLang="fr-FR" sz="1200" smtClean="0">
                <a:latin typeface="Times New Roman" panose="02020603050405020304" pitchFamily="18" charset="0"/>
              </a:rPr>
              <a:pPr/>
              <a:t>37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DC543DAC-65F6-81E1-129D-C4F2E50F4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10AA84F2-B18E-DF3E-0D51-BCB3AD56C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755F9D6E-C204-FDEC-381E-297608E4EC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B917D9F-7D18-5942-B250-0A0D20F7AB26}" type="slidenum">
              <a:rPr lang="en-GB" altLang="fr-FR" sz="1200" smtClean="0">
                <a:latin typeface="Times New Roman" panose="02020603050405020304" pitchFamily="18" charset="0"/>
              </a:rPr>
              <a:pPr/>
              <a:t>38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24520CC4-67F5-77BA-2617-415529080B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34799357-1E08-861E-EFD1-F8C2C551C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0F8A60E1-7337-5369-6EEF-1AC82076C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A669A70-0640-EE4F-9193-099018C37678}" type="slidenum">
              <a:rPr lang="en-GB" altLang="fr-FR" sz="1200" smtClean="0">
                <a:latin typeface="Times New Roman" panose="02020603050405020304" pitchFamily="18" charset="0"/>
              </a:rPr>
              <a:pPr/>
              <a:t>39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E093FD45-141E-A982-53EE-A56B36CC9D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683" name="Rectangle 3">
            <a:extLst>
              <a:ext uri="{FF2B5EF4-FFF2-40B4-BE49-F238E27FC236}">
                <a16:creationId xmlns:a16="http://schemas.microsoft.com/office/drawing/2014/main" id="{F5C20DE8-01EE-CC18-F806-1DE3A01392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>
            <a:extLst>
              <a:ext uri="{FF2B5EF4-FFF2-40B4-BE49-F238E27FC236}">
                <a16:creationId xmlns:a16="http://schemas.microsoft.com/office/drawing/2014/main" id="{E02889B0-C036-3C9E-52C7-85566C9BC8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A4F8DCA-A7DF-944C-B04F-916DABD5B99B}" type="slidenum">
              <a:rPr lang="en-GB" altLang="fr-FR" sz="1200" smtClean="0">
                <a:latin typeface="Times New Roman" panose="02020603050405020304" pitchFamily="18" charset="0"/>
              </a:rPr>
              <a:pPr/>
              <a:t>41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693B6005-5E13-BB22-17F4-D2E64920E2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683" name="Rectangle 3">
            <a:extLst>
              <a:ext uri="{FF2B5EF4-FFF2-40B4-BE49-F238E27FC236}">
                <a16:creationId xmlns:a16="http://schemas.microsoft.com/office/drawing/2014/main" id="{B05DE641-0E69-EFBC-9BE4-8CD83B75F3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>
            <a:extLst>
              <a:ext uri="{FF2B5EF4-FFF2-40B4-BE49-F238E27FC236}">
                <a16:creationId xmlns:a16="http://schemas.microsoft.com/office/drawing/2014/main" id="{9440FB5D-47A0-696F-B862-D2D2BF6E91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FDEC65F-0F6D-1644-BC08-3FCEAA67DFD2}" type="slidenum">
              <a:rPr lang="en-GB" altLang="fr-FR" sz="1200" smtClean="0">
                <a:latin typeface="Times New Roman" panose="02020603050405020304" pitchFamily="18" charset="0"/>
              </a:rPr>
              <a:pPr/>
              <a:t>42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454772E0-E065-E573-BDB0-612D509FEC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0387" name="Rectangle 3">
            <a:extLst>
              <a:ext uri="{FF2B5EF4-FFF2-40B4-BE49-F238E27FC236}">
                <a16:creationId xmlns:a16="http://schemas.microsoft.com/office/drawing/2014/main" id="{B9CD76E6-3DA0-6EAF-FA92-BC3C645F2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7">
            <a:extLst>
              <a:ext uri="{FF2B5EF4-FFF2-40B4-BE49-F238E27FC236}">
                <a16:creationId xmlns:a16="http://schemas.microsoft.com/office/drawing/2014/main" id="{397894E9-CCBD-E219-9B76-141ABBA6C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49C729-5F96-B140-9960-BF9F17694D47}" type="slidenum">
              <a:rPr lang="en-GB" altLang="fr-FR" sz="1200" smtClean="0">
                <a:latin typeface="Times New Roman" panose="02020603050405020304" pitchFamily="18" charset="0"/>
              </a:rPr>
              <a:pPr/>
              <a:t>43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88308485-C536-9705-55E3-7697FEB8CC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8AE6393D-4BF9-7683-30BD-A20E828C4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03695E50-B4B5-EA21-AF07-8E9EA1D9D8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C1670BE-6130-B746-B1CC-DDB040146672}" type="slidenum">
              <a:rPr lang="en-GB" altLang="fr-FR" sz="1200" smtClean="0">
                <a:latin typeface="Times New Roman" panose="02020603050405020304" pitchFamily="18" charset="0"/>
              </a:rPr>
              <a:pPr/>
              <a:t>44</a:t>
            </a:fld>
            <a:endParaRPr lang="en-GB" altLang="fr-FR" sz="1200">
              <a:latin typeface="Times New Roman" panose="02020603050405020304" pitchFamily="18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75A208C9-5C3D-8EF3-A7B0-FA95D8BEF1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0851" name="Rectangle 3">
            <a:extLst>
              <a:ext uri="{FF2B5EF4-FFF2-40B4-BE49-F238E27FC236}">
                <a16:creationId xmlns:a16="http://schemas.microsoft.com/office/drawing/2014/main" id="{07E54DBA-EC0F-F34B-F5DE-4EC6A0A188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1C5871-382F-EA3B-2404-932C3F0B8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0CD7D6-B0B4-A515-2243-90A80530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947708-C959-925F-0BD4-A7B79776C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B3105-1302-E247-8A2E-59ECC374035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4602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B0B0B7-1C42-4589-B244-DA17B36A3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EE1CE7-0A54-D69E-AF05-DA5B18CC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880EC2-1CDA-FB89-209A-C2BF8A557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EC55F-57D3-A34A-B706-D37B01974BA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1989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4D8E6F-4D98-C5EC-5FEC-4AC4D87D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E45816-FCBD-0C5A-7716-B59DCEA5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82A44F-192D-EF46-181A-E8DB6A812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D27A4-3C97-3945-BC80-3CC295432C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1845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82B335D-4772-FE0B-262E-BFFF494A9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D247AB1-0747-F601-D9CF-3D7B8B1E3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E01E6FB-C11C-5341-71F5-0155B70CF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80953-6EB8-E242-9264-13D0B682D1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445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9F78B9FC-DCD6-58C4-5609-7C2B59B52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2EF6C057-2724-D208-D333-77813C65F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E3E0C21-8864-456F-39EB-217FC6B33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54CE1-3EC2-6D41-A60D-E152EF80EAB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9750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4543B495-FEB6-6811-AD4B-63CCA9856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032B6729-395D-B541-7045-1240F8326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221F32C-F781-0CDA-8193-F769898E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BD0FB-F1B4-D249-BAE4-058147BE4AB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14814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5EC736EE-1FEE-53F0-B24F-ACC0A908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EB8044EC-76DE-0B20-1E6C-F1E97E40E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35E16EC-769C-1410-B09B-E98BBDD0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44383-7A5B-C445-869E-B9A9F9E464F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1879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0C919E8-9A96-6312-89CC-EFF4C23E2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4CADD4D-85F2-3802-A4BA-3DD18934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B6D029E-732C-ABCC-6920-F1E5B2FF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DD721-332A-5946-9DFF-96FB82BCE8D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5397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8E0E998-1E44-1CBF-A572-0DD5AFC0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BAEB2B9-04C7-9392-CE26-627B0EA1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00F194F0-5FD2-34F9-1B21-3BF26E67C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9CD71-3B81-A049-8C9A-86A7B15978A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1871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C98EE3-9085-43EF-AFAB-03D344B31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CB6F52-0A29-3138-AEF1-34EA9725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3A601B-7B55-8306-5664-ACB19C9F3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C501B-DB04-E744-9FB9-E8C017E50E5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612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DE346-3A91-0C6C-BA6C-E3AED22B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8EB73D-C55B-171D-685A-61560BD9D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9B1FB0-E3BF-C7E9-6955-B8955789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64FBF-A689-AF42-A824-F3F03B13D6C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26573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E893411D-0E5B-FADD-D57F-97CC789B5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74DF93C5-E6FA-F895-9D27-CD3320DE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2CE78CC-EEB1-3CFD-755C-F265898D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40AC7-14BD-F146-A8C0-B86D7A0A232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2895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E684DE82-CD6F-9A37-97E4-A7AB2E5808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BE" altLang="fr-FR"/>
              <a:t>Cliquez et modifiez le titre</a:t>
            </a:r>
            <a:endParaRPr lang="fr-FR" altLang="fr-FR"/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B68B9F10-75D9-035C-F2EC-26411914F3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BE" altLang="fr-FR"/>
              <a:t>Cliquez pour modifier les styles du texte du masque</a:t>
            </a:r>
          </a:p>
          <a:p>
            <a:pPr lvl="1"/>
            <a:r>
              <a:rPr lang="nl-BE" altLang="fr-FR"/>
              <a:t>Deuxième niveau</a:t>
            </a:r>
          </a:p>
          <a:p>
            <a:pPr lvl="2"/>
            <a:r>
              <a:rPr lang="nl-BE" altLang="fr-FR"/>
              <a:t>Troisième niveau</a:t>
            </a:r>
          </a:p>
          <a:p>
            <a:pPr lvl="3"/>
            <a:r>
              <a:rPr lang="nl-BE" altLang="fr-FR"/>
              <a:t>Quatrième niveau</a:t>
            </a:r>
          </a:p>
          <a:p>
            <a:pPr lvl="4"/>
            <a:r>
              <a:rPr lang="nl-BE" altLang="fr-FR"/>
              <a:t>Cinquième niveau</a:t>
            </a:r>
            <a:endParaRPr lang="fr-FR" alt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30DE98-D365-4730-9247-101FA91C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6E71DF-1D18-3540-7788-0D812FAE3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16D3E1-FC99-8373-5F1A-28F9A611A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52EE8B4-45E8-E249-9064-66A6BC51550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8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edric.hermans@uclouvain.be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0A0A70-AA8E-0DBF-3951-2324B0ED8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3555" y="3230711"/>
            <a:ext cx="6858000" cy="1012863"/>
          </a:xfrm>
          <a:ln>
            <a:solidFill>
              <a:srgbClr val="FF0000"/>
            </a:solidFill>
          </a:ln>
        </p:spPr>
        <p:txBody>
          <a:bodyPr anchor="ctr">
            <a:normAutofit fontScale="90000"/>
          </a:bodyPr>
          <a:lstStyle/>
          <a:p>
            <a:r>
              <a:rPr lang="fr-BE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HEMATOLOGICAL DISORDERS </a:t>
            </a:r>
            <a:br>
              <a:rPr lang="fr-BE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DURING PREGNANCY</a:t>
            </a:r>
            <a:endParaRPr lang="fr-F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F2F4FB-F36F-8021-9FF0-AFEA61DAF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173" y="5199655"/>
            <a:ext cx="1634628" cy="120176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BC996-4A32-0A32-4987-461163C2888D}"/>
              </a:ext>
            </a:extLst>
          </p:cNvPr>
          <p:cNvSpPr txBox="1">
            <a:spLocks/>
          </p:cNvSpPr>
          <p:nvPr/>
        </p:nvSpPr>
        <p:spPr bwMode="auto">
          <a:xfrm>
            <a:off x="2290573" y="4971632"/>
            <a:ext cx="4927600" cy="7017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20000"/>
              </a:spcAft>
              <a:buClr>
                <a:srgbClr val="0191CD"/>
              </a:buClr>
            </a:pPr>
            <a:r>
              <a:rPr lang="en-GB" sz="1200" b="1" dirty="0">
                <a:solidFill>
                  <a:srgbClr val="1C1C1C"/>
                </a:solidFill>
              </a:rPr>
              <a:t>Prof Catherine LAMBERT</a:t>
            </a:r>
          </a:p>
          <a:p>
            <a:pPr>
              <a:spcAft>
                <a:spcPct val="20000"/>
              </a:spcAft>
              <a:buClr>
                <a:srgbClr val="0191CD"/>
              </a:buClr>
            </a:pPr>
            <a:r>
              <a:rPr lang="en-GB" sz="1200" b="1" dirty="0" err="1">
                <a:solidFill>
                  <a:srgbClr val="1C1C1C"/>
                </a:solidFill>
              </a:rPr>
              <a:t>Cliniques</a:t>
            </a:r>
            <a:r>
              <a:rPr lang="en-GB" sz="1200" b="1" dirty="0">
                <a:solidFill>
                  <a:srgbClr val="1C1C1C"/>
                </a:solidFill>
              </a:rPr>
              <a:t> </a:t>
            </a:r>
            <a:r>
              <a:rPr lang="en-GB" sz="1200" b="1" dirty="0" err="1">
                <a:solidFill>
                  <a:srgbClr val="1C1C1C"/>
                </a:solidFill>
              </a:rPr>
              <a:t>Universitaires</a:t>
            </a:r>
            <a:r>
              <a:rPr lang="en-GB" sz="1200" b="1" dirty="0">
                <a:solidFill>
                  <a:srgbClr val="1C1C1C"/>
                </a:solidFill>
              </a:rPr>
              <a:t> Saint-Luc</a:t>
            </a:r>
          </a:p>
          <a:p>
            <a:pPr>
              <a:spcAft>
                <a:spcPct val="20000"/>
              </a:spcAft>
              <a:buClr>
                <a:srgbClr val="0191CD"/>
              </a:buClr>
            </a:pPr>
            <a:r>
              <a:rPr lang="en-GB" sz="1200" b="1" dirty="0">
                <a:solidFill>
                  <a:srgbClr val="1C1C1C"/>
                </a:solidFill>
                <a:hlinkClick r:id="rId3"/>
              </a:rPr>
              <a:t>Catherine.lambert@uclouvain.be</a:t>
            </a:r>
            <a:r>
              <a:rPr lang="en-GB" sz="1200" b="1" dirty="0">
                <a:solidFill>
                  <a:srgbClr val="1C1C1C"/>
                </a:solidFill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6D12A62-8E69-7ACC-C982-D703024DD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475157"/>
            <a:ext cx="2442743" cy="91790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5ED8EB-06E4-9549-53F0-046E9CC93B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007" y="554524"/>
            <a:ext cx="1399985" cy="838542"/>
          </a:xfrm>
          <a:prstGeom prst="rect">
            <a:avLst/>
          </a:prstGeom>
        </p:spPr>
      </p:pic>
      <p:pic>
        <p:nvPicPr>
          <p:cNvPr id="6" name="Picture 5" descr="pregnant_women">
            <a:extLst>
              <a:ext uri="{FF2B5EF4-FFF2-40B4-BE49-F238E27FC236}">
                <a16:creationId xmlns:a16="http://schemas.microsoft.com/office/drawing/2014/main" id="{0F04A622-444C-BA8B-4774-8235AA98C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68" y="4665164"/>
            <a:ext cx="2776038" cy="201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3BBB76-F5C6-C897-C425-042A49C9F7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8224" y="500784"/>
            <a:ext cx="19431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31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Rectangle 3">
            <a:extLst>
              <a:ext uri="{FF2B5EF4-FFF2-40B4-BE49-F238E27FC236}">
                <a16:creationId xmlns:a16="http://schemas.microsoft.com/office/drawing/2014/main" id="{E2BC398F-9E97-7823-BEAB-812A000D14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484313"/>
            <a:ext cx="8280400" cy="49244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Physiological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hematological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changes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during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normal pregnancy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hrombocytopenia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during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pregnancy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Haemostasis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changes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during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normal pregnancy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Pregnancy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in women with inherited bleeding disorder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Gestational venous thrombo-embolism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Thrombophilia and obstetrical complications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20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20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fr-BE" sz="18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1800" dirty="0"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53749A6-70B8-EC66-2338-5A3B4139BF7B}"/>
              </a:ext>
            </a:extLst>
          </p:cNvPr>
          <p:cNvSpPr txBox="1">
            <a:spLocks/>
          </p:cNvSpPr>
          <p:nvPr/>
        </p:nvSpPr>
        <p:spPr>
          <a:xfrm>
            <a:off x="457200" y="188913"/>
            <a:ext cx="8147050" cy="849312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BE" sz="3600" cap="small" dirty="0">
                <a:solidFill>
                  <a:srgbClr val="FF0000"/>
                </a:solidFill>
              </a:rPr>
              <a:t>AGENDA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F992904-2764-73C6-0366-A3973D48C1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8313" y="1052513"/>
            <a:ext cx="81359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ransition spd="slow" advTm="34825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847F1266-2E98-B188-6569-2CE80DCDD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3" y="350838"/>
            <a:ext cx="8955087" cy="792162"/>
          </a:xfrm>
        </p:spPr>
        <p:txBody>
          <a:bodyPr/>
          <a:lstStyle/>
          <a:p>
            <a:pPr eaLnBrk="1" hangingPunct="1"/>
            <a:r>
              <a:rPr lang="fr-BE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PHYSIOLOGICAL  HEMATOLOGICAL </a:t>
            </a:r>
            <a:br>
              <a:rPr lang="fr-BE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CHANGES DURING PREGNANCY</a:t>
            </a:r>
            <a:endParaRPr lang="fr-FR" altLang="fr-FR" sz="3600" b="1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460D2856-C857-489B-A2B4-FE6C5008BB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941416"/>
            <a:ext cx="8424863" cy="3887884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Anemia 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&lt; hemodilution  (↗ of plasma volume up to 40%)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                &lt;  iron deficiency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                    &lt;  folic acid deficiency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Ø"/>
              <a:defRPr/>
            </a:pP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Normal hemoglobin level : &gt; 11 g/dl during pregnancy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Mild elevation of neutrophiles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r>
              <a:rPr lang="fr-BE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Platelet count </a:t>
            </a:r>
            <a:r>
              <a:rPr lang="fr-BE" sz="2000" b="1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decrease</a:t>
            </a:r>
            <a:r>
              <a:rPr lang="fr-BE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by 10%</a:t>
            </a:r>
            <a:endParaRPr lang="fr-BE" sz="24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FR" sz="2800" dirty="0">
              <a:latin typeface="Arial" charset="0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5520840-2221-C2FB-6F87-D244B7E90430}"/>
              </a:ext>
            </a:extLst>
          </p:cNvPr>
          <p:cNvCxnSpPr/>
          <p:nvPr/>
        </p:nvCxnSpPr>
        <p:spPr>
          <a:xfrm>
            <a:off x="539750" y="134143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50977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Image 4">
            <a:extLst>
              <a:ext uri="{FF2B5EF4-FFF2-40B4-BE49-F238E27FC236}">
                <a16:creationId xmlns:a16="http://schemas.microsoft.com/office/drawing/2014/main" id="{805081F7-6B2A-DC4E-6865-05156CBEE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6526213"/>
            <a:ext cx="86391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Image 2">
            <a:extLst>
              <a:ext uri="{FF2B5EF4-FFF2-40B4-BE49-F238E27FC236}">
                <a16:creationId xmlns:a16="http://schemas.microsoft.com/office/drawing/2014/main" id="{078F1012-505A-D8FE-D981-2F5A9E3B1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54276"/>
            <a:ext cx="4276452" cy="290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ZoneTexte 3">
            <a:extLst>
              <a:ext uri="{FF2B5EF4-FFF2-40B4-BE49-F238E27FC236}">
                <a16:creationId xmlns:a16="http://schemas.microsoft.com/office/drawing/2014/main" id="{AC168223-0448-216B-5B59-83F20FDFF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0637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PLATELETS IN HEALTHY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PREGNANT WOMEN AT TERM</a:t>
            </a:r>
          </a:p>
        </p:txBody>
      </p:sp>
      <p:sp>
        <p:nvSpPr>
          <p:cNvPr id="26628" name="ZoneTexte 4">
            <a:extLst>
              <a:ext uri="{FF2B5EF4-FFF2-40B4-BE49-F238E27FC236}">
                <a16:creationId xmlns:a16="http://schemas.microsoft.com/office/drawing/2014/main" id="{3AB0C9C2-892D-DF8F-512E-D56822479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193" y="3956844"/>
            <a:ext cx="4400004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fr-BE" altLang="fr-FR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Hemodilution</a:t>
            </a:r>
            <a:r>
              <a:rPr lang="fr-BE" altLang="fr-F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(↗ of plasma volume)</a:t>
            </a:r>
          </a:p>
          <a:p>
            <a:pPr>
              <a:spcBef>
                <a:spcPct val="0"/>
              </a:spcBef>
            </a:pPr>
            <a:r>
              <a:rPr lang="fr-BE" altLang="fr-F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Possible </a:t>
            </a:r>
            <a:r>
              <a:rPr lang="fr-BE" altLang="fr-FR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</a:t>
            </a:r>
            <a:r>
              <a:rPr lang="fr-BE" altLang="fr-F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clearance</a:t>
            </a:r>
          </a:p>
          <a:p>
            <a:pPr>
              <a:spcBef>
                <a:spcPct val="0"/>
              </a:spcBef>
            </a:pPr>
            <a:r>
              <a:rPr lang="fr-FR" altLang="fr-FR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Left</a:t>
            </a:r>
            <a:r>
              <a:rPr lang="fr-FR" altLang="fr-F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shift of the </a:t>
            </a:r>
            <a:r>
              <a:rPr lang="fr-FR" altLang="fr-FR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platelets</a:t>
            </a:r>
            <a:r>
              <a:rPr lang="fr-FR" altLang="fr-F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distribution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FBF09E-5BF3-CF87-3743-700CAD6B9A18}"/>
              </a:ext>
            </a:extLst>
          </p:cNvPr>
          <p:cNvSpPr txBox="1"/>
          <p:nvPr/>
        </p:nvSpPr>
        <p:spPr>
          <a:xfrm>
            <a:off x="298880" y="1471508"/>
            <a:ext cx="7633220" cy="1234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fr-BE" sz="2000" b="1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Platelet</a:t>
            </a:r>
            <a:r>
              <a:rPr lang="fr-BE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count </a:t>
            </a:r>
            <a:r>
              <a:rPr lang="fr-BE" sz="2000" b="1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decrease</a:t>
            </a:r>
            <a:r>
              <a:rPr lang="fr-BE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by 10%</a:t>
            </a: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Ø"/>
              <a:defRPr/>
            </a:pP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Platelets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120-150 x10</a:t>
            </a:r>
            <a:r>
              <a:rPr lang="fr-BE" sz="1800" baseline="30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 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/L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is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frequent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at the 3</a:t>
            </a:r>
            <a:r>
              <a:rPr lang="fr-BE" sz="1800" baseline="30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rd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trimester</a:t>
            </a:r>
            <a:endParaRPr lang="fr-BE" sz="18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lvl="1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Ø"/>
              <a:defRPr/>
            </a:pP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Work-up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recommended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if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platelets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&lt; 100 </a:t>
            </a:r>
            <a:r>
              <a:rPr lang="fr-B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x10</a:t>
            </a:r>
            <a:r>
              <a:rPr lang="fr-BE" sz="18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 </a:t>
            </a:r>
            <a:r>
              <a:rPr lang="fr-B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/L </a:t>
            </a:r>
            <a:endParaRPr lang="fr-BE" sz="18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52C2CC3-74D3-66FD-7E64-B74FE13B80BE}"/>
              </a:ext>
            </a:extLst>
          </p:cNvPr>
          <p:cNvCxnSpPr/>
          <p:nvPr/>
        </p:nvCxnSpPr>
        <p:spPr>
          <a:xfrm>
            <a:off x="539750" y="1268760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2463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4F3C5-61F7-C4A7-217B-FCFC12114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1595F5E0-C523-CDAA-D3C1-87E9CC5A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" y="-26988"/>
            <a:ext cx="9072563" cy="792163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DIFFERENTIAL DIAGNOSIS</a:t>
            </a:r>
            <a:endParaRPr lang="fr-FR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31746" name="Rectangle 7">
            <a:extLst>
              <a:ext uri="{FF2B5EF4-FFF2-40B4-BE49-F238E27FC236}">
                <a16:creationId xmlns:a16="http://schemas.microsoft.com/office/drawing/2014/main" id="{EED4B7AF-26A1-F29C-7DB3-821B24B83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121" y="4401205"/>
            <a:ext cx="4587576" cy="2270569"/>
          </a:xfrm>
          <a:ln>
            <a:solidFill>
              <a:schemeClr val="tx1"/>
            </a:solidFill>
          </a:ln>
        </p:spPr>
        <p:txBody>
          <a:bodyPr/>
          <a:lstStyle/>
          <a:p>
            <a:pPr marL="57150" indent="0" eaLnBrk="1" hangingPunct="1">
              <a:lnSpc>
                <a:spcPct val="70000"/>
              </a:lnSpc>
              <a:spcAft>
                <a:spcPts val="600"/>
              </a:spcAft>
              <a:buNone/>
              <a:defRPr/>
            </a:pPr>
            <a:r>
              <a:rPr lang="fr-BE" altLang="fr-FR" sz="19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UNSPECIFIC TO PREGNANCY</a:t>
            </a: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Thrombotic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microangiopathies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: TTP, HUS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Systemic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lupus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Antiphospholipid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antibodies</a:t>
            </a:r>
            <a:endParaRPr lang="fr-BE" altLang="fr-FR" sz="16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Disseminated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intra-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vascular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coagulation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Viral infection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Bone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marrow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dysfuction</a:t>
            </a:r>
            <a:endParaRPr lang="fr-BE" altLang="fr-FR" sz="16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Nutrional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deficiencies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(folate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deficiency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)</a:t>
            </a:r>
          </a:p>
          <a:p>
            <a:pPr lvl="1" eaLnBrk="1" hangingPunct="1">
              <a:lnSpc>
                <a:spcPct val="70000"/>
              </a:lnSpc>
              <a:defRPr/>
            </a:pPr>
            <a:r>
              <a:rPr lang="fr-BE" altLang="fr-FR" sz="18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…</a:t>
            </a:r>
            <a:endParaRPr lang="fr-BE" altLang="fr-FR" sz="17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defRPr/>
            </a:pPr>
            <a:endParaRPr lang="fr-FR" altLang="fr-FR" sz="1700" dirty="0">
              <a:ea typeface="ＭＳ Ｐゴシック" panose="020B0600070205080204" pitchFamily="34" charset="-128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CA2CE94-761D-7268-C078-B3B765C856E4}"/>
              </a:ext>
            </a:extLst>
          </p:cNvPr>
          <p:cNvCxnSpPr/>
          <p:nvPr/>
        </p:nvCxnSpPr>
        <p:spPr>
          <a:xfrm>
            <a:off x="395288" y="765175"/>
            <a:ext cx="8280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3F31D54B-B90E-C2E7-43F5-6C6D88DC7887}"/>
              </a:ext>
            </a:extLst>
          </p:cNvPr>
          <p:cNvSpPr txBox="1"/>
          <p:nvPr/>
        </p:nvSpPr>
        <p:spPr>
          <a:xfrm>
            <a:off x="2120423" y="914146"/>
            <a:ext cx="446449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800" dirty="0"/>
              <a:t>PSEUDO-THROMBOCYTOPENIA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048D31-14B9-321B-ED7B-BD980ECF4CEB}"/>
              </a:ext>
            </a:extLst>
          </p:cNvPr>
          <p:cNvSpPr txBox="1"/>
          <p:nvPr/>
        </p:nvSpPr>
        <p:spPr>
          <a:xfrm>
            <a:off x="3234842" y="1563193"/>
            <a:ext cx="1296144" cy="32162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 anchor="b">
            <a:spAutoFit/>
          </a:bodyPr>
          <a:lstStyle/>
          <a:p>
            <a:pPr eaLnBrk="1" hangingPunct="1">
              <a:lnSpc>
                <a:spcPct val="70000"/>
              </a:lnSpc>
              <a:spcAft>
                <a:spcPts val="600"/>
              </a:spcAft>
              <a:defRPr/>
            </a:pPr>
            <a:r>
              <a:rPr lang="fr-BE" altLang="fr-FR" sz="20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ISOLATED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E27E293-F91F-B149-53A1-88B9E876D386}"/>
              </a:ext>
            </a:extLst>
          </p:cNvPr>
          <p:cNvSpPr txBox="1"/>
          <p:nvPr/>
        </p:nvSpPr>
        <p:spPr>
          <a:xfrm>
            <a:off x="2586770" y="3716087"/>
            <a:ext cx="2592288" cy="40011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BE" altLang="fr-FR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lang="fr-BE" altLang="fr-FR" sz="20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YSTEMIC DISORDERS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E2204B-59F4-62D8-F9E8-08C199A81AE7}"/>
              </a:ext>
            </a:extLst>
          </p:cNvPr>
          <p:cNvSpPr txBox="1"/>
          <p:nvPr/>
        </p:nvSpPr>
        <p:spPr>
          <a:xfrm>
            <a:off x="539304" y="2333379"/>
            <a:ext cx="277255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BE" altLang="fr-FR" sz="18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GESTATIONAL THROMBOCYTOPENIA</a:t>
            </a: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C8535C1-C76D-1E9F-BE95-9C40ED588268}"/>
              </a:ext>
            </a:extLst>
          </p:cNvPr>
          <p:cNvSpPr txBox="1"/>
          <p:nvPr/>
        </p:nvSpPr>
        <p:spPr>
          <a:xfrm>
            <a:off x="3995936" y="2321382"/>
            <a:ext cx="4608760" cy="1251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fr-BE" altLang="fr-FR" sz="19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NOT PREGNANCY SPECIFIC</a:t>
            </a:r>
          </a:p>
          <a:p>
            <a:pPr lvl="2" eaLnBrk="1" hangingPunct="1">
              <a:lnSpc>
                <a:spcPct val="70000"/>
              </a:lnSpc>
              <a:buFont typeface="Arial" panose="020B0604020202020204" pitchFamily="34" charset="0"/>
              <a:buChar char="–"/>
              <a:defRPr/>
            </a:pPr>
            <a:endParaRPr lang="fr-BE" altLang="fr-FR" sz="15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lnSpc>
                <a:spcPct val="70000"/>
              </a:lnSpc>
              <a:buFont typeface="Arial" panose="020B0604020202020204" pitchFamily="34" charset="0"/>
              <a:buChar char="–"/>
              <a:defRPr/>
            </a:pPr>
            <a:r>
              <a:rPr lang="fr-BE" altLang="fr-FR" sz="15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ITP</a:t>
            </a:r>
          </a:p>
          <a:p>
            <a:pPr lvl="1" eaLnBrk="1" hangingPunct="1">
              <a:lnSpc>
                <a:spcPct val="70000"/>
              </a:lnSpc>
              <a:buFont typeface="Arial" panose="020B0604020202020204" pitchFamily="34" charset="0"/>
              <a:buChar char="–"/>
              <a:defRPr/>
            </a:pPr>
            <a:r>
              <a:rPr lang="fr-BE" altLang="fr-FR" sz="15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Drug-</a:t>
            </a:r>
            <a:r>
              <a:rPr lang="fr-BE" altLang="fr-FR" sz="15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induced</a:t>
            </a:r>
            <a:endParaRPr lang="fr-BE" altLang="fr-FR" sz="15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lnSpc>
                <a:spcPct val="70000"/>
              </a:lnSpc>
              <a:buFont typeface="Arial" panose="020B0604020202020204" pitchFamily="34" charset="0"/>
              <a:buChar char="–"/>
              <a:defRPr/>
            </a:pPr>
            <a:r>
              <a:rPr lang="fr-BE" altLang="fr-FR" sz="15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…</a:t>
            </a: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5AD44E-D885-E963-CAB7-7A5272A89CE0}"/>
              </a:ext>
            </a:extLst>
          </p:cNvPr>
          <p:cNvSpPr txBox="1"/>
          <p:nvPr/>
        </p:nvSpPr>
        <p:spPr>
          <a:xfrm>
            <a:off x="503548" y="4408523"/>
            <a:ext cx="2808312" cy="15942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fr-BE" altLang="fr-FR" sz="19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 SPECIFIC</a:t>
            </a:r>
          </a:p>
          <a:p>
            <a:pPr eaLnBrk="1" hangingPunct="1">
              <a:lnSpc>
                <a:spcPct val="70000"/>
              </a:lnSpc>
              <a:defRPr/>
            </a:pPr>
            <a:endParaRPr lang="fr-BE" altLang="fr-FR" sz="19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defRPr/>
            </a:pPr>
            <a:r>
              <a:rPr lang="fr-BE" altLang="fr-FR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-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Preeclampsia</a:t>
            </a:r>
            <a:endParaRPr lang="fr-BE" altLang="fr-FR" sz="16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 eaLnBrk="1" hangingPunct="1">
              <a:defRPr/>
            </a:pP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- HELLP syndrome</a:t>
            </a:r>
          </a:p>
          <a:p>
            <a:pPr lvl="1" eaLnBrk="1" hangingPunct="1">
              <a:defRPr/>
            </a:pP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- Acute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fatty</a:t>
            </a:r>
            <a:r>
              <a:rPr lang="fr-BE" altLang="fr-FR" sz="16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16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liver</a:t>
            </a:r>
            <a:endParaRPr lang="fr-BE" altLang="fr-FR" sz="16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4535905"/>
      </p:ext>
    </p:extLst>
  </p:cSld>
  <p:clrMapOvr>
    <a:masterClrMapping/>
  </p:clrMapOvr>
  <p:transition spd="slow" advTm="77225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ECD652C6-5637-71ED-E6BA-38943B947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42875"/>
            <a:ext cx="8278812" cy="838200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THROMBOCYTOPENIA DURING PREGNANCY</a:t>
            </a:r>
            <a:endParaRPr lang="fr-FR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4CA8A77C-7429-5B36-5D64-5727205D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6" y="1196752"/>
            <a:ext cx="8278812" cy="5113338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most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common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hematological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abnomality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during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pregnancy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: 7-15% </a:t>
            </a: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40000"/>
              </a:lnSpc>
            </a:pP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40000"/>
              </a:lnSpc>
            </a:pP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marL="0" indent="0" eaLnBrk="1" hangingPunct="1">
              <a:lnSpc>
                <a:spcPct val="140000"/>
              </a:lnSpc>
              <a:buNone/>
            </a:pP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marL="0" indent="0" eaLnBrk="1" hangingPunct="1">
              <a:lnSpc>
                <a:spcPct val="140000"/>
              </a:lnSpc>
              <a:buNone/>
            </a:pP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marL="0" indent="0" eaLnBrk="1" hangingPunct="1">
              <a:lnSpc>
                <a:spcPct val="140000"/>
              </a:lnSpc>
              <a:buNone/>
            </a:pP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marL="0" indent="0" eaLnBrk="1" hangingPunct="1">
              <a:lnSpc>
                <a:spcPct val="140000"/>
              </a:lnSpc>
              <a:buNone/>
            </a:pP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BUT </a:t>
            </a:r>
          </a:p>
          <a:p>
            <a:pPr eaLnBrk="1" hangingPunct="1">
              <a:lnSpc>
                <a:spcPct val="140000"/>
              </a:lnSpc>
            </a:pP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Difficult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to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distinguish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from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ITP</a:t>
            </a:r>
          </a:p>
          <a:p>
            <a:pPr eaLnBrk="1" hangingPunct="1">
              <a:lnSpc>
                <a:spcPct val="150000"/>
              </a:lnSpc>
            </a:pP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Thrombocytopenia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can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be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an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indicator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of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severe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complications like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eclampsia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, DIC, TTP…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⇨ 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assessment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is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required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,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especially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when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platelets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&lt; 100 x10</a:t>
            </a:r>
            <a:r>
              <a:rPr lang="fr-BE" altLang="fr-FR" sz="2000" baseline="30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9 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/L </a:t>
            </a:r>
            <a:endParaRPr lang="fr-FR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63844F8-D85D-CC52-0FD9-A9CD57E759E0}"/>
              </a:ext>
            </a:extLst>
          </p:cNvPr>
          <p:cNvCxnSpPr/>
          <p:nvPr/>
        </p:nvCxnSpPr>
        <p:spPr>
          <a:xfrm>
            <a:off x="538162" y="991491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424E2E71-F7C1-E5DB-4745-88F47BF7F1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811158"/>
              </p:ext>
            </p:extLst>
          </p:nvPr>
        </p:nvGraphicFramePr>
        <p:xfrm>
          <a:off x="2260116" y="1772816"/>
          <a:ext cx="4623767" cy="2682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162800" imgH="4152900" progId="Excel.Chart.8">
                  <p:embed/>
                </p:oleObj>
              </mc:Choice>
              <mc:Fallback>
                <p:oleObj r:id="rId3" imgW="7162800" imgH="4152900" progId="Excel.Chart.8">
                  <p:embed/>
                  <p:pic>
                    <p:nvPicPr>
                      <p:cNvPr id="33795" name="Object 4">
                        <a:extLst>
                          <a:ext uri="{FF2B5EF4-FFF2-40B4-BE49-F238E27FC236}">
                            <a16:creationId xmlns:a16="http://schemas.microsoft.com/office/drawing/2014/main" id="{20A9FD50-9ADA-5DA6-9E98-26E08338BC0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116" y="1772816"/>
                        <a:ext cx="4623767" cy="268259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Tm="49666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6DD9559A-44C2-22C5-815E-B2221A3C1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913"/>
            <a:ext cx="8062913" cy="936625"/>
          </a:xfrm>
        </p:spPr>
        <p:txBody>
          <a:bodyPr/>
          <a:lstStyle/>
          <a:p>
            <a:pPr eaLnBrk="1" hangingPunct="1"/>
            <a:r>
              <a:rPr lang="fr-BE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GESTATIONAL THROMBOCYTOPENIA</a:t>
            </a:r>
            <a:endParaRPr lang="fr-FR" altLang="fr-FR" sz="36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516099" name="Rectangle 3">
            <a:extLst>
              <a:ext uri="{FF2B5EF4-FFF2-40B4-BE49-F238E27FC236}">
                <a16:creationId xmlns:a16="http://schemas.microsoft.com/office/drawing/2014/main" id="{D77C6037-A2E8-644F-6E1F-113AAA2D27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820150" cy="50403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4.4-11.6% of healthy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pregnant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women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Unknown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pathogenesis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Mild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to moderate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thrombopenia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Generally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occurs in the 3</a:t>
            </a:r>
            <a:r>
              <a:rPr lang="fr-BE" sz="2000" baseline="30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rd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trimester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 maternal bleeding risk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 fetal or neonatal thrombocytopenia or bleeding risk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Platelets are normal before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pregnancy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Return to normal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within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1-2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months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after the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delivery</a:t>
            </a:r>
            <a:endParaRPr lang="fr-FR" sz="20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FR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 </a:t>
            </a:r>
            <a:r>
              <a:rPr lang="fr-FR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biomarkers</a:t>
            </a:r>
            <a:r>
              <a:rPr lang="fr-FR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to </a:t>
            </a:r>
            <a:r>
              <a:rPr lang="fr-FR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confirm</a:t>
            </a:r>
            <a:r>
              <a:rPr lang="fr-FR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the </a:t>
            </a:r>
            <a:r>
              <a:rPr lang="fr-FR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diagnosis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BDAB00F-8861-A693-5FAF-FF271975A46B}"/>
              </a:ext>
            </a:extLst>
          </p:cNvPr>
          <p:cNvCxnSpPr/>
          <p:nvPr/>
        </p:nvCxnSpPr>
        <p:spPr>
          <a:xfrm>
            <a:off x="539750" y="1052513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1993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679D0FC9-06EA-356C-D31D-13EAB5A4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4450"/>
            <a:ext cx="7772400" cy="1143000"/>
          </a:xfrm>
        </p:spPr>
        <p:txBody>
          <a:bodyPr/>
          <a:lstStyle/>
          <a:p>
            <a:pPr eaLnBrk="1" hangingPunct="1"/>
            <a:r>
              <a:rPr lang="fr-BE" altLang="fr-FR" sz="40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ITP IN PREGNANCY</a:t>
            </a:r>
            <a:endParaRPr lang="fr-FR" altLang="fr-FR" sz="40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517123" name="Rectangle 3">
            <a:extLst>
              <a:ext uri="{FF2B5EF4-FFF2-40B4-BE49-F238E27FC236}">
                <a16:creationId xmlns:a16="http://schemas.microsoft.com/office/drawing/2014/main" id="{22A01622-C5EA-47F2-89C6-19928C8F44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627188"/>
            <a:ext cx="8497887" cy="4897437"/>
          </a:xfrm>
        </p:spPr>
        <p:txBody>
          <a:bodyPr rtlCol="0" anchor="ctr">
            <a:normAutofit fontScale="92500"/>
          </a:bodyPr>
          <a:lstStyle/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3% of </a:t>
            </a:r>
            <a:r>
              <a:rPr lang="fr-BE" sz="22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thrombocytopenia</a:t>
            </a: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(1/1000-10 000 </a:t>
            </a:r>
            <a:r>
              <a:rPr lang="fr-BE" sz="22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pregnancies</a:t>
            </a: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Can be present before conception or early in pregnancy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2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Risk</a:t>
            </a: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of maternal bleeding and fetal </a:t>
            </a:r>
            <a:r>
              <a:rPr lang="fr-BE" sz="22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thrombocytopenia</a:t>
            </a: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</a:t>
            </a:r>
            <a:r>
              <a:rPr lang="fr-BE" sz="22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IgG</a:t>
            </a:r>
            <a:r>
              <a:rPr lang="fr-B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cross the placenta)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Exclusion </a:t>
            </a:r>
            <a:r>
              <a:rPr lang="fr-B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diagnosis</a:t>
            </a:r>
            <a:r>
              <a:rPr lang="fr-B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fr-BE" sz="22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Work-up is similar in nonpregnant women + exclude hypertensive disorders</a:t>
            </a: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Detection</a:t>
            </a:r>
            <a:r>
              <a:rPr lang="fr-B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fr-B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antiplatelets</a:t>
            </a:r>
            <a:r>
              <a:rPr lang="fr-B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antibodies</a:t>
            </a:r>
            <a:r>
              <a:rPr lang="fr-B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B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not </a:t>
            </a:r>
            <a:r>
              <a:rPr lang="fr-BE" sz="22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recommended</a:t>
            </a:r>
            <a:endParaRPr lang="fr-BE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BE" sz="2000" dirty="0">
              <a:latin typeface="+mj-lt"/>
              <a:ea typeface="+mn-ea"/>
              <a:cs typeface="Times New Roman" charset="0"/>
            </a:endParaRPr>
          </a:p>
          <a:p>
            <a:pPr marL="0" indent="0" eaLnBrk="1" fontAlgn="auto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2000" dirty="0">
              <a:latin typeface="Arial" charset="0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98AF98C-5830-012A-CD43-7C3CFAD94045}"/>
              </a:ext>
            </a:extLst>
          </p:cNvPr>
          <p:cNvCxnSpPr/>
          <p:nvPr/>
        </p:nvCxnSpPr>
        <p:spPr>
          <a:xfrm>
            <a:off x="539750" y="112553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5238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8E7AA2-B42A-2152-116E-E3A8A3E0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BE" altLang="fr-FR" sz="40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ITP IN PREGNANCY</a:t>
            </a:r>
            <a:endParaRPr lang="fr-FR" altLang="fr-FR" sz="40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DE0D1A6-710D-3960-6BEF-3EEB4FF46410}"/>
              </a:ext>
            </a:extLst>
          </p:cNvPr>
          <p:cNvCxnSpPr/>
          <p:nvPr/>
        </p:nvCxnSpPr>
        <p:spPr>
          <a:xfrm>
            <a:off x="539750" y="134076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E69CC708-7DA0-73F9-DA2C-446987F8AB77}"/>
              </a:ext>
            </a:extLst>
          </p:cNvPr>
          <p:cNvSpPr txBox="1"/>
          <p:nvPr/>
        </p:nvSpPr>
        <p:spPr>
          <a:xfrm>
            <a:off x="457200" y="1916832"/>
            <a:ext cx="8435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+mn-lt"/>
              </a:rPr>
              <a:t>Who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needs</a:t>
            </a:r>
            <a:r>
              <a:rPr lang="fr-FR" dirty="0">
                <a:latin typeface="+mn-lt"/>
              </a:rPr>
              <a:t> a </a:t>
            </a:r>
            <a:r>
              <a:rPr lang="fr-FR" dirty="0" err="1">
                <a:latin typeface="+mn-lt"/>
              </a:rPr>
              <a:t>treatment</a:t>
            </a:r>
            <a:r>
              <a:rPr lang="fr-FR" dirty="0">
                <a:latin typeface="+mn-lt"/>
              </a:rPr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+mn-lt"/>
              </a:rPr>
              <a:t>When</a:t>
            </a:r>
            <a:r>
              <a:rPr lang="fr-FR" dirty="0">
                <a:latin typeface="+mn-lt"/>
              </a:rPr>
              <a:t> to </a:t>
            </a:r>
            <a:r>
              <a:rPr lang="fr-FR" dirty="0" err="1">
                <a:latin typeface="+mn-lt"/>
              </a:rPr>
              <a:t>treat</a:t>
            </a:r>
            <a:r>
              <a:rPr lang="fr-FR" dirty="0">
                <a:latin typeface="+mn-lt"/>
              </a:rPr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+mn-lt"/>
              </a:rPr>
              <a:t>How to </a:t>
            </a:r>
            <a:r>
              <a:rPr lang="fr-FR" dirty="0" err="1">
                <a:latin typeface="+mn-lt"/>
              </a:rPr>
              <a:t>treat</a:t>
            </a:r>
            <a:r>
              <a:rPr lang="fr-FR" dirty="0">
                <a:latin typeface="+mn-lt"/>
              </a:rPr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+mn-lt"/>
              </a:rPr>
              <a:t>Epidural </a:t>
            </a:r>
            <a:r>
              <a:rPr lang="fr-FR" dirty="0" err="1">
                <a:latin typeface="+mn-lt"/>
              </a:rPr>
              <a:t>analgesia</a:t>
            </a:r>
            <a:r>
              <a:rPr lang="fr-FR" dirty="0">
                <a:latin typeface="+mn-lt"/>
              </a:rPr>
              <a:t>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+mn-lt"/>
              </a:rPr>
              <a:t>Management of the </a:t>
            </a:r>
            <a:r>
              <a:rPr lang="fr-FR" dirty="0" err="1">
                <a:latin typeface="+mn-lt"/>
              </a:rPr>
              <a:t>delivery</a:t>
            </a:r>
            <a:endParaRPr lang="fr-FR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+mn-lt"/>
              </a:rPr>
              <a:t>Neonate</a:t>
            </a:r>
            <a:r>
              <a:rPr lang="fr-FR" dirty="0">
                <a:latin typeface="+mn-lt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18373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475F37-F87A-4D02-3558-5EA2C99D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70124"/>
            <a:ext cx="7848872" cy="723644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TREATMENT OF ITP DURING PREGNANCY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8B77B26-10A4-83A3-B013-89F60995DB6E}"/>
              </a:ext>
            </a:extLst>
          </p:cNvPr>
          <p:cNvSpPr txBox="1"/>
          <p:nvPr/>
        </p:nvSpPr>
        <p:spPr>
          <a:xfrm>
            <a:off x="203121" y="2154040"/>
            <a:ext cx="2895374" cy="325935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Platelets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&lt; 20 - 30x10</a:t>
            </a:r>
            <a:r>
              <a:rPr lang="fr-FR" sz="1500" baseline="30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/L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Bleeding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symptoms</a:t>
            </a:r>
            <a:endParaRPr lang="fr-FR" sz="15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Invasive 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procedure</a:t>
            </a:r>
            <a:endParaRPr lang="fr-FR" sz="15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Co-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morbidities</a:t>
            </a:r>
            <a:endParaRPr lang="fr-FR" sz="15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Preparation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the 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endParaRPr lang="fr-FR" sz="15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Neuraxial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anesthesia</a:t>
            </a:r>
            <a:endParaRPr lang="fr-FR" sz="15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Close monitoring 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from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5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week</a:t>
            </a:r>
            <a:r>
              <a:rPr lang="fr-FR" sz="15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34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FAA4C9-8F31-70EF-5909-F894B71039B3}"/>
              </a:ext>
            </a:extLst>
          </p:cNvPr>
          <p:cNvSpPr txBox="1"/>
          <p:nvPr/>
        </p:nvSpPr>
        <p:spPr>
          <a:xfrm>
            <a:off x="272428" y="6210877"/>
            <a:ext cx="85991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Pishko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A, et al. </a:t>
            </a:r>
            <a:r>
              <a:rPr lang="en-US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 Reviews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2020;40:100638. </a:t>
            </a:r>
            <a:r>
              <a:rPr lang="fr-BE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Cines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 et al. </a:t>
            </a:r>
            <a:r>
              <a:rPr lang="fr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 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2017;130 :2271-2277. 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Gernsheimer T et al. </a:t>
            </a:r>
            <a:r>
              <a:rPr lang="nl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2013;121:38-47</a:t>
            </a:r>
            <a:endParaRPr lang="fr-BE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6C6BCC-806E-A85B-8E0D-8B9A38D32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494" y="2154039"/>
            <a:ext cx="5829300" cy="32362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947001-C324-9784-E465-ADEF1EFC9CBB}"/>
              </a:ext>
            </a:extLst>
          </p:cNvPr>
          <p:cNvSpPr/>
          <p:nvPr/>
        </p:nvSpPr>
        <p:spPr>
          <a:xfrm>
            <a:off x="3199495" y="2397815"/>
            <a:ext cx="5829299" cy="5665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0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5207DE5-87B7-11B7-B56B-B16C5D6CBA79}"/>
              </a:ext>
            </a:extLst>
          </p:cNvPr>
          <p:cNvCxnSpPr/>
          <p:nvPr/>
        </p:nvCxnSpPr>
        <p:spPr>
          <a:xfrm>
            <a:off x="467544" y="1124744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429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545DC-B1A8-E722-9352-36DD52890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535442"/>
            <a:ext cx="7886700" cy="599735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1</a:t>
            </a:r>
            <a:r>
              <a:rPr lang="fr-FR" sz="3200" baseline="30000" dirty="0">
                <a:solidFill>
                  <a:srgbClr val="FF0000"/>
                </a:solidFill>
              </a:rPr>
              <a:t>st</a:t>
            </a:r>
            <a:r>
              <a:rPr lang="fr-FR" sz="3200" dirty="0">
                <a:solidFill>
                  <a:srgbClr val="FF0000"/>
                </a:solidFill>
              </a:rPr>
              <a:t> LINE THERAPY OF ITP DURING PREGNANCY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089A0C-06A8-2D37-2C67-1F91B51B1678}"/>
              </a:ext>
            </a:extLst>
          </p:cNvPr>
          <p:cNvSpPr txBox="1"/>
          <p:nvPr/>
        </p:nvSpPr>
        <p:spPr>
          <a:xfrm>
            <a:off x="310243" y="1628800"/>
            <a:ext cx="8523515" cy="4852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fr-FR" sz="15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No RCT for the optimal dosage and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schedule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steroids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IVIG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during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pregnancy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450"/>
              </a:spcAft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STEROIDS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Shortest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lower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dosage -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adjusted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hemostatically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effective PLT count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Dexamethasone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avoided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because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its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fetal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effects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Weight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gain,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gestational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diabetes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hypertension,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mood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lability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osteoporosis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gastritis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450"/>
              </a:spcAft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IVIG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Rapid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increase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count- transient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efficacy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If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steroids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are contra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indicated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–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preparation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Thrombotic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risk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∽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general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population</a:t>
            </a:r>
          </a:p>
          <a:p>
            <a:endParaRPr lang="fr-FR" sz="15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fr-FR" sz="15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BB39DF-9C98-F092-BB75-3315E0989A22}"/>
              </a:ext>
            </a:extLst>
          </p:cNvPr>
          <p:cNvSpPr txBox="1"/>
          <p:nvPr/>
        </p:nvSpPr>
        <p:spPr>
          <a:xfrm>
            <a:off x="232482" y="6404842"/>
            <a:ext cx="72595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Rodeghiero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F, et al. </a:t>
            </a:r>
            <a:r>
              <a:rPr lang="en-US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Expert Review of Hematology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2020 ;13:175-185. 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Eslick R, et al. </a:t>
            </a:r>
            <a:r>
              <a:rPr lang="nl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Platelets 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2020;31:300-306</a:t>
            </a:r>
            <a:endParaRPr lang="fr-BE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 descr="Une image contenant texte, bouteille&#10;&#10;Description générée automatiquement">
            <a:extLst>
              <a:ext uri="{FF2B5EF4-FFF2-40B4-BE49-F238E27FC236}">
                <a16:creationId xmlns:a16="http://schemas.microsoft.com/office/drawing/2014/main" id="{374F4F77-20E7-C7AF-E3BB-6DC3B84AF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696" y="4072855"/>
            <a:ext cx="1574182" cy="1876425"/>
          </a:xfrm>
          <a:prstGeom prst="rect">
            <a:avLst/>
          </a:prstGeom>
        </p:spPr>
      </p:pic>
      <p:pic>
        <p:nvPicPr>
          <p:cNvPr id="8" name="Image 7" descr="Une image contenant rose, plastique&#10;&#10;Description générée automatiquement">
            <a:extLst>
              <a:ext uri="{FF2B5EF4-FFF2-40B4-BE49-F238E27FC236}">
                <a16:creationId xmlns:a16="http://schemas.microsoft.com/office/drawing/2014/main" id="{EF7632B8-5404-4919-0989-4DDED7620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647" y="2244958"/>
            <a:ext cx="1560566" cy="114708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F570372-DE77-7C4C-ED17-4EF57C54F2B0}"/>
              </a:ext>
            </a:extLst>
          </p:cNvPr>
          <p:cNvCxnSpPr/>
          <p:nvPr/>
        </p:nvCxnSpPr>
        <p:spPr>
          <a:xfrm>
            <a:off x="539750" y="1196752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704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7BA845FD-BF8A-9E34-2A98-3507316F2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58621"/>
            <a:ext cx="7886700" cy="599735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2</a:t>
            </a:r>
            <a:r>
              <a:rPr lang="fr-FR" sz="3200" baseline="30000" dirty="0">
                <a:solidFill>
                  <a:srgbClr val="FF0000"/>
                </a:solidFill>
              </a:rPr>
              <a:t>nd</a:t>
            </a:r>
            <a:r>
              <a:rPr lang="fr-FR" sz="3200" dirty="0">
                <a:solidFill>
                  <a:srgbClr val="FF0000"/>
                </a:solidFill>
              </a:rPr>
              <a:t> LINE THERAPY OF ITP DURING PREGNANCY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CE5F074-37AB-A577-170D-EFEE408A753B}"/>
              </a:ext>
            </a:extLst>
          </p:cNvPr>
          <p:cNvSpPr txBox="1"/>
          <p:nvPr/>
        </p:nvSpPr>
        <p:spPr>
          <a:xfrm>
            <a:off x="0" y="6453336"/>
            <a:ext cx="72595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 err="1">
                <a:latin typeface="+mj-lt"/>
              </a:rPr>
              <a:t>Bussel</a:t>
            </a:r>
            <a:r>
              <a:rPr lang="fr-BE" sz="1200" dirty="0">
                <a:latin typeface="+mj-lt"/>
              </a:rPr>
              <a:t> B, et al. </a:t>
            </a:r>
            <a:r>
              <a:rPr lang="fr-BE" sz="1200" dirty="0" err="1">
                <a:latin typeface="+mj-lt"/>
              </a:rPr>
              <a:t>Haematologica</a:t>
            </a:r>
            <a:r>
              <a:rPr lang="fr-BE" sz="1200" dirty="0">
                <a:latin typeface="+mj-lt"/>
              </a:rPr>
              <a:t> 2022</a:t>
            </a:r>
            <a:endParaRPr lang="fr-FR" sz="1200" dirty="0">
              <a:latin typeface="+mj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C7A22D-DD2D-D01A-66A9-0695D0E99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27" y="1954555"/>
            <a:ext cx="8873146" cy="320284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2791A-3C7A-73F0-2C61-EC142341AE1C}"/>
              </a:ext>
            </a:extLst>
          </p:cNvPr>
          <p:cNvSpPr txBox="1"/>
          <p:nvPr/>
        </p:nvSpPr>
        <p:spPr>
          <a:xfrm>
            <a:off x="2191780" y="5287843"/>
            <a:ext cx="4587446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5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Balance the </a:t>
            </a:r>
            <a:r>
              <a:rPr lang="fr-FR" sz="1350" b="1" i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potential</a:t>
            </a:r>
            <a:r>
              <a:rPr lang="fr-FR" sz="135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350" b="1" i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benefit</a:t>
            </a:r>
            <a:r>
              <a:rPr lang="fr-FR" sz="135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for the </a:t>
            </a:r>
            <a:r>
              <a:rPr lang="fr-FR" sz="1350" b="1" i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mothe</a:t>
            </a:r>
            <a:r>
              <a:rPr lang="fr-FR" sz="1500" b="1" i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r</a:t>
            </a:r>
            <a:r>
              <a:rPr lang="fr-FR" sz="15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and the </a:t>
            </a:r>
            <a:r>
              <a:rPr lang="fr-FR" sz="1500" b="1" i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fetal</a:t>
            </a:r>
            <a:r>
              <a:rPr lang="fr-FR" sz="15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fr-FR" sz="1350" b="1" i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risk</a:t>
            </a:r>
            <a:r>
              <a:rPr lang="fr-FR" sz="135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endParaRPr lang="fr-FR" sz="1500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8282F38-D5BF-866C-3AB7-BE680033F2BE}"/>
              </a:ext>
            </a:extLst>
          </p:cNvPr>
          <p:cNvCxnSpPr/>
          <p:nvPr/>
        </p:nvCxnSpPr>
        <p:spPr>
          <a:xfrm>
            <a:off x="539750" y="134076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71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E0D5C-E947-80B8-0CDF-D172B664D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966" y="575674"/>
            <a:ext cx="4210509" cy="568947"/>
          </a:xfrm>
          <a:ln w="28575"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NEURAXIAL ANESTHESIA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997844-263A-B642-AFD2-D953B0AC94B6}"/>
              </a:ext>
            </a:extLst>
          </p:cNvPr>
          <p:cNvSpPr txBox="1"/>
          <p:nvPr/>
        </p:nvSpPr>
        <p:spPr>
          <a:xfrm>
            <a:off x="201178" y="1844068"/>
            <a:ext cx="8213075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true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magnitude of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neuraxial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hematoma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women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with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ITP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unkown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It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usually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request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PLT &gt; 80x10</a:t>
            </a:r>
            <a:r>
              <a:rPr lang="fr-FR" sz="1800" baseline="300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/L for the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epidural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anesthesia</a:t>
            </a:r>
            <a:endParaRPr lang="fr-FR" sz="1800" dirty="0">
              <a:highlight>
                <a:srgbClr val="FFFF00"/>
              </a:highligh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risk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an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epidural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hematoma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low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(0-11%),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even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with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PLT &lt; 50x10</a:t>
            </a:r>
            <a:r>
              <a:rPr lang="fr-FR" sz="18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/L</a:t>
            </a:r>
            <a:r>
              <a:rPr lang="fr-FR" sz="18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</a:p>
          <a:p>
            <a:pPr>
              <a:lnSpc>
                <a:spcPct val="150000"/>
              </a:lnSpc>
            </a:pPr>
            <a:endParaRPr lang="fr-FR" sz="1800" baseline="30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lnSpc>
                <a:spcPct val="150000"/>
              </a:lnSpc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Spinal block : PLT &gt; 50x10</a:t>
            </a:r>
            <a:r>
              <a:rPr lang="fr-FR" sz="1800" baseline="300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/L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seems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1800" dirty="0" err="1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fr-FR" sz="18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 safe</a:t>
            </a:r>
            <a:r>
              <a:rPr lang="fr-FR" sz="1800" baseline="30000" dirty="0">
                <a:highlight>
                  <a:srgbClr val="FFFF00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</a:p>
          <a:p>
            <a:pPr>
              <a:lnSpc>
                <a:spcPct val="150000"/>
              </a:lnSpc>
            </a:pPr>
            <a:endParaRPr lang="fr-FR" sz="15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1"/>
            <a:endParaRPr lang="fr-BE" sz="15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5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fr-FR" sz="1500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fr-FR" sz="15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1ECFDC-D676-BDF1-E6C2-32F8B3E7EA50}"/>
              </a:ext>
            </a:extLst>
          </p:cNvPr>
          <p:cNvSpPr txBox="1"/>
          <p:nvPr/>
        </p:nvSpPr>
        <p:spPr>
          <a:xfrm>
            <a:off x="103627" y="6305545"/>
            <a:ext cx="89191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+mj-lt"/>
              </a:rPr>
              <a:t>1.Lee LO et al. </a:t>
            </a:r>
            <a:r>
              <a:rPr lang="fr-FR" sz="1200" i="1" dirty="0" err="1">
                <a:latin typeface="+mj-lt"/>
              </a:rPr>
              <a:t>Anesthesiology</a:t>
            </a:r>
            <a:r>
              <a:rPr lang="fr-FR" sz="1200" dirty="0">
                <a:latin typeface="+mj-lt"/>
              </a:rPr>
              <a:t> 2017 – 2. 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Bauer M et al.</a:t>
            </a:r>
            <a:r>
              <a:rPr lang="fr-BE" sz="1200" dirty="0">
                <a:solidFill>
                  <a:srgbClr val="21212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i="1" dirty="0" err="1">
                <a:solidFill>
                  <a:srgbClr val="21212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Anesth</a:t>
            </a:r>
            <a:r>
              <a:rPr lang="fr-FR" sz="1200" i="1" dirty="0">
                <a:solidFill>
                  <a:srgbClr val="21212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i="1" dirty="0" err="1">
                <a:solidFill>
                  <a:srgbClr val="21212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Analg</a:t>
            </a:r>
            <a:r>
              <a:rPr lang="fr-FR" sz="1200" i="1" dirty="0">
                <a:solidFill>
                  <a:srgbClr val="21212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21212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2021;132:1531-1544</a:t>
            </a:r>
            <a:endParaRPr lang="fr-BE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5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2B5A71-4F7A-5EC0-BFAC-11C7D6F55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438" y="3697992"/>
            <a:ext cx="2663384" cy="2104254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79D9938-1E13-D8FD-573B-DDAB6B75A8D3}"/>
              </a:ext>
            </a:extLst>
          </p:cNvPr>
          <p:cNvCxnSpPr/>
          <p:nvPr/>
        </p:nvCxnSpPr>
        <p:spPr>
          <a:xfrm>
            <a:off x="539750" y="134076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761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BE364D-AB69-C818-6EF5-B176A5059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149835"/>
            <a:ext cx="5904656" cy="1416714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DELIVERY IN WOMEN WITH ITP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2D23A71-C49B-7D62-62D9-17D0CE25BE69}"/>
              </a:ext>
            </a:extLst>
          </p:cNvPr>
          <p:cNvSpPr txBox="1"/>
          <p:nvPr/>
        </p:nvSpPr>
        <p:spPr>
          <a:xfrm>
            <a:off x="315136" y="1844824"/>
            <a:ext cx="862529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Mode of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based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on the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obstetrical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condition -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plan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&gt; 50x10</a:t>
            </a:r>
            <a:r>
              <a:rPr lang="fr-FR" sz="18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/L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usually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recommended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caesarian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section,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less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possible for a vaginal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Instrumental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should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avoided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(forceps - vacuum extraction - scalp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electrode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NO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cordocentesis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or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fetal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blood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sampling</a:t>
            </a:r>
          </a:p>
          <a:p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Blood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cord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sampling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Avoid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IM injections in the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newborn</a:t>
            </a: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500" dirty="0">
              <a:solidFill>
                <a:schemeClr val="accent1">
                  <a:lumMod val="75000"/>
                </a:scheme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fr-FR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7B852F-4250-1ED1-A119-A0F79F028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224" y="4261768"/>
            <a:ext cx="3805939" cy="21574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280DCDD-ECC5-21C9-7C2C-A58FBDF8CF07}"/>
              </a:ext>
            </a:extLst>
          </p:cNvPr>
          <p:cNvSpPr txBox="1"/>
          <p:nvPr/>
        </p:nvSpPr>
        <p:spPr>
          <a:xfrm>
            <a:off x="20216" y="6427918"/>
            <a:ext cx="72474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Pishko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A, et al. </a:t>
            </a:r>
            <a:r>
              <a:rPr lang="en-US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 Reviews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2020;40:100638. 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Gernsheimer T et al. </a:t>
            </a:r>
            <a:r>
              <a:rPr lang="nl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2013;121:38-47</a:t>
            </a:r>
            <a:endParaRPr lang="fr-BE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BE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A72470-0D59-0DD0-8323-F43D98A36015}"/>
              </a:ext>
            </a:extLst>
          </p:cNvPr>
          <p:cNvCxnSpPr/>
          <p:nvPr/>
        </p:nvCxnSpPr>
        <p:spPr>
          <a:xfrm>
            <a:off x="539750" y="134076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336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64116-3F7A-F9AD-6EBE-F5291BCA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690" y="190381"/>
            <a:ext cx="6722580" cy="1097630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POST-PARTUM IN ITP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D8F9B5-96E9-CE4A-6DFB-4A80348ACBEC}"/>
              </a:ext>
            </a:extLst>
          </p:cNvPr>
          <p:cNvSpPr txBox="1"/>
          <p:nvPr/>
        </p:nvSpPr>
        <p:spPr>
          <a:xfrm>
            <a:off x="323528" y="1628800"/>
            <a:ext cx="8135938" cy="428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incidence of post-partum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haemorrhage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(PPH)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slightly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increased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women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with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ITP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1,9-22% of PPH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with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an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increased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risk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if PLT &lt;50x10</a:t>
            </a:r>
            <a:r>
              <a:rPr lang="fr-FR" sz="18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/L</a:t>
            </a:r>
            <a:endParaRPr lang="fr-FR" sz="1800" baseline="30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Obstetric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causes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account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the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majority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PPH/complication of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steroids</a:t>
            </a:r>
            <a:endParaRPr lang="fr-FR" sz="1800" baseline="30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Tranexamic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acid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ureterotonic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drugs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reduce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PPH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Avoid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NSAID if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low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count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Thromboprophylaxis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when</a:t>
            </a:r>
            <a:r>
              <a:rPr lang="fr-FR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indicated</a:t>
            </a:r>
            <a:endParaRPr lang="fr-FR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5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792DCB7-04CA-0FAD-12E5-82B155E7C6CB}"/>
              </a:ext>
            </a:extLst>
          </p:cNvPr>
          <p:cNvSpPr txBox="1"/>
          <p:nvPr/>
        </p:nvSpPr>
        <p:spPr>
          <a:xfrm>
            <a:off x="107504" y="6021288"/>
            <a:ext cx="7749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Eslick R, et al. </a:t>
            </a:r>
            <a:r>
              <a:rPr lang="nl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Platelets 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2020;31:300-306. </a:t>
            </a:r>
          </a:p>
          <a:p>
            <a:r>
              <a:rPr lang="fr-BE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Cines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 et al. </a:t>
            </a:r>
            <a:r>
              <a:rPr lang="fr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 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2017;130 :2271-2277. </a:t>
            </a:r>
          </a:p>
          <a:p>
            <a:r>
              <a:rPr lang="fr-BE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Poston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J, et al. </a:t>
            </a:r>
            <a:r>
              <a:rPr lang="fr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Ann Blood</a:t>
            </a:r>
            <a:r>
              <a:rPr lang="fr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2021;6:5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0F3B1BB-E5C5-8FDD-80F6-930045DDF40B}"/>
              </a:ext>
            </a:extLst>
          </p:cNvPr>
          <p:cNvCxnSpPr/>
          <p:nvPr/>
        </p:nvCxnSpPr>
        <p:spPr>
          <a:xfrm>
            <a:off x="539750" y="1196752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45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6A4A22-1CB6-0FB2-EFFC-6DCADE22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698" y="611706"/>
            <a:ext cx="7004603" cy="580922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</a:rPr>
              <a:t>NEONATAL THROMBOCYTOPENIA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45B795-ECA0-5928-07FC-0D56E96AF8F6}"/>
              </a:ext>
            </a:extLst>
          </p:cNvPr>
          <p:cNvSpPr txBox="1"/>
          <p:nvPr/>
        </p:nvSpPr>
        <p:spPr>
          <a:xfrm>
            <a:off x="277575" y="1735151"/>
            <a:ext cx="6982032" cy="3962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10% of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neonates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have PLT &lt;50x10</a:t>
            </a:r>
            <a:r>
              <a:rPr lang="fr-FR" sz="1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/L and 5% PLT &lt;20x10</a:t>
            </a:r>
            <a:r>
              <a:rPr lang="fr-FR" sz="1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/L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Nadir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occurs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2-5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days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Intracranial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hemorrhage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very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rare (0-1.5%)</a:t>
            </a:r>
            <a:endParaRPr lang="fr-BE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Ultrasound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if PLT &lt;50x10</a:t>
            </a:r>
            <a:r>
              <a:rPr lang="fr-FR" sz="1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/L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No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difference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ICH incidence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between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vaginally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or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caesarian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deliveries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If PLT &lt;30x10</a:t>
            </a:r>
            <a:r>
              <a:rPr lang="fr-FR" sz="16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/L or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bleed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IVIG,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steroids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transfusion</a:t>
            </a: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Thrombocytopenia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can last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weeks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or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months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57175" indent="-25717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Stop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breastfeeding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may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useful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if persistent </a:t>
            </a:r>
            <a:r>
              <a:rPr lang="fr-FR" sz="16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thrombocytopenia</a:t>
            </a: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56634C-611F-551E-72EE-925DDA538C71}"/>
              </a:ext>
            </a:extLst>
          </p:cNvPr>
          <p:cNvSpPr txBox="1"/>
          <p:nvPr/>
        </p:nvSpPr>
        <p:spPr>
          <a:xfrm>
            <a:off x="109328" y="6279703"/>
            <a:ext cx="8925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Rodeghiero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F, et al. </a:t>
            </a:r>
            <a:r>
              <a:rPr lang="en-US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Expert Review of Hematology</a:t>
            </a:r>
            <a:r>
              <a:rPr lang="en-US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2020 ;13:175-185. 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Gernsheimer T et al. </a:t>
            </a:r>
            <a:r>
              <a:rPr lang="nl-BE" sz="1200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nl-BE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2013;121:38-47. </a:t>
            </a:r>
            <a:endParaRPr lang="fr-FR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200" dirty="0">
                <a:latin typeface="+mj-lt"/>
              </a:rPr>
              <a:t>Gonzalez-</a:t>
            </a:r>
            <a:r>
              <a:rPr lang="fr-FR" sz="1200" dirty="0" err="1">
                <a:latin typeface="+mj-lt"/>
              </a:rPr>
              <a:t>Porras</a:t>
            </a:r>
            <a:r>
              <a:rPr lang="fr-FR" sz="1200" dirty="0">
                <a:latin typeface="+mj-lt"/>
              </a:rPr>
              <a:t> JR et al, </a:t>
            </a:r>
            <a:r>
              <a:rPr lang="fr-FR" sz="1200" i="1" dirty="0">
                <a:latin typeface="+mj-lt"/>
              </a:rPr>
              <a:t>TH Open </a:t>
            </a:r>
            <a:r>
              <a:rPr lang="fr-FR" sz="1200" dirty="0">
                <a:latin typeface="+mj-lt"/>
              </a:rPr>
              <a:t>2022</a:t>
            </a:r>
            <a:r>
              <a:rPr lang="fr-BE" sz="1200" dirty="0" err="1">
                <a:solidFill>
                  <a:srgbClr val="212121"/>
                </a:solidFill>
                <a:latin typeface="+mj-lt"/>
              </a:rPr>
              <a:t>Aug</a:t>
            </a:r>
            <a:r>
              <a:rPr lang="fr-BE" sz="1200" dirty="0">
                <a:solidFill>
                  <a:srgbClr val="212121"/>
                </a:solidFill>
                <a:latin typeface="+mj-lt"/>
              </a:rPr>
              <a:t> 29;6(3):e230-e237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68A776-F9BF-3754-A5BA-FDC1DA0FC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607" y="2344232"/>
            <a:ext cx="1635094" cy="2432304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5378CA0-C2AF-CBF0-F886-49DCFFF529DB}"/>
              </a:ext>
            </a:extLst>
          </p:cNvPr>
          <p:cNvCxnSpPr/>
          <p:nvPr/>
        </p:nvCxnSpPr>
        <p:spPr>
          <a:xfrm>
            <a:off x="539750" y="134076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23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EC9F22B1-C66D-C55E-E0DA-AA60906E8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9429"/>
            <a:ext cx="7772400" cy="865188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 SPECIFIC</a:t>
            </a:r>
            <a:b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HYPERTENSIVE DISORDERS</a:t>
            </a:r>
            <a:endParaRPr lang="fr-FR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520195" name="Rectangle 3">
            <a:extLst>
              <a:ext uri="{FF2B5EF4-FFF2-40B4-BE49-F238E27FC236}">
                <a16:creationId xmlns:a16="http://schemas.microsoft.com/office/drawing/2014/main" id="{1153CAE3-3AEF-31D7-B2A0-90E50C5C9F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4488" y="1772816"/>
            <a:ext cx="8583612" cy="463307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Occurs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in 6% of all pregnancies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Thrombocytopenia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usually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moderate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Bleeding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is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uncommon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unless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DIC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develops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Neonatal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thrombocytopenia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uncommon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Treatment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: </a:t>
            </a:r>
            <a:r>
              <a:rPr lang="fr-BE" sz="2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r>
              <a:rPr lang="fr-B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MgSO4, management of hypertension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Platelets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transfusion if bleeding or platelets &lt; 50 x10</a:t>
            </a:r>
            <a:r>
              <a:rPr lang="fr-BE" sz="2000" baseline="30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 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/l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Low dose </a:t>
            </a: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aspirin</a:t>
            </a: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subsequent</a:t>
            </a: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pregnancies</a:t>
            </a:r>
            <a:endParaRPr lang="fr-BE" sz="2000" u="sng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5E2597B-C19D-6E79-78A2-135144F37919}"/>
              </a:ext>
            </a:extLst>
          </p:cNvPr>
          <p:cNvCxnSpPr/>
          <p:nvPr/>
        </p:nvCxnSpPr>
        <p:spPr>
          <a:xfrm>
            <a:off x="539750" y="1412776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570580F4-6145-B525-DA93-1D195F2AA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753" y="4990041"/>
            <a:ext cx="2662064" cy="1775886"/>
          </a:xfrm>
          <a:prstGeom prst="rect">
            <a:avLst/>
          </a:prstGeom>
        </p:spPr>
      </p:pic>
    </p:spTree>
  </p:cSld>
  <p:clrMapOvr>
    <a:masterClrMapping/>
  </p:clrMapOvr>
  <p:transition spd="slow" advTm="51753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Image 2">
            <a:extLst>
              <a:ext uri="{FF2B5EF4-FFF2-40B4-BE49-F238E27FC236}">
                <a16:creationId xmlns:a16="http://schemas.microsoft.com/office/drawing/2014/main" id="{4A990E95-527F-57DF-E42F-552DB1DE5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-26988"/>
            <a:ext cx="857567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76946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EE2E3DF2-FDF6-14B7-EF35-383B80A4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-26988"/>
            <a:ext cx="8928100" cy="1143001"/>
          </a:xfrm>
        </p:spPr>
        <p:txBody>
          <a:bodyPr/>
          <a:lstStyle/>
          <a:p>
            <a:pPr eaLnBrk="1" hangingPunct="1"/>
            <a:r>
              <a:rPr lang="fr-BE" altLang="fr-FR" sz="3600" b="1" dirty="0" err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TMAs</a:t>
            </a:r>
            <a:r>
              <a:rPr lang="fr-BE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NOT SPECIFIC TO PREGNANCY</a:t>
            </a:r>
            <a:endParaRPr lang="fr-FR" altLang="fr-FR" sz="36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ECA5E95D-7275-3501-4928-159338C94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75" y="692150"/>
            <a:ext cx="8928100" cy="5668963"/>
          </a:xfrm>
        </p:spPr>
        <p:txBody>
          <a:bodyPr/>
          <a:lstStyle/>
          <a:p>
            <a:pPr marL="457200" lvl="1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en-US" altLang="fr-FR" sz="29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Occurs in 1/25000 pregnancy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May reveal congenital TMA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fr-BE" altLang="fr-FR" sz="24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lvl="1">
              <a:defRPr/>
            </a:pP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Non-immune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hemolytic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anemia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with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schistocytes</a:t>
            </a:r>
            <a:endParaRPr lang="fr-BE" sz="200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defRPr/>
            </a:pP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Thrombocytopenia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1" lang="en-US" altLang="fr-FR" sz="2000" dirty="0">
                <a:solidFill>
                  <a:srgbClr val="0070C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(usually &lt; 20 </a:t>
            </a:r>
            <a:r>
              <a:rPr lang="fr-BE" altLang="fr-FR" sz="2000" dirty="0">
                <a:solidFill>
                  <a:srgbClr val="0070C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x10</a:t>
            </a:r>
            <a:r>
              <a:rPr lang="fr-BE" altLang="fr-FR" sz="2000" baseline="30000" dirty="0">
                <a:solidFill>
                  <a:srgbClr val="0070C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9</a:t>
            </a:r>
            <a:r>
              <a:rPr lang="fr-BE" altLang="fr-FR" sz="2000" dirty="0">
                <a:solidFill>
                  <a:srgbClr val="0070C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/l) </a:t>
            </a:r>
            <a:endParaRPr lang="fr-BE" sz="200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defRPr/>
            </a:pP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Organ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impairment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(i.e.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kidneys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heart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fr-BE" sz="2000" dirty="0" err="1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brain</a:t>
            </a:r>
            <a:r>
              <a:rPr lang="fr-BE" sz="20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457200" lvl="1" indent="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fr-BE" altLang="fr-FR" sz="24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Overlap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with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other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hypertensive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disorders</a:t>
            </a: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Can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occur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before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and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after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delivery</a:t>
            </a: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Suspicion if no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improvement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of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preeclampsia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or HELLP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after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delivery</a:t>
            </a:r>
            <a:endParaRPr lang="fr-B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Treatment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: plasma exchange,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steroids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, Rituximab,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Eculizumab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,…</a:t>
            </a:r>
          </a:p>
          <a:p>
            <a:pPr eaLnBrk="1" hangingPunct="1">
              <a:lnSpc>
                <a:spcPct val="90000"/>
              </a:lnSpc>
              <a:defRPr/>
            </a:pPr>
            <a:endParaRPr lang="fr-FR" altLang="fr-FR" sz="2200" dirty="0">
              <a:ea typeface="ＭＳ Ｐゴシック" panose="020B0600070205080204" pitchFamily="34" charset="-128"/>
            </a:endParaRPr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C1F37C4E-F609-343F-A36F-A3D900C83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20888"/>
            <a:ext cx="2378075" cy="1695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80884EB-CF9A-247D-1EBA-6D5124337910}"/>
              </a:ext>
            </a:extLst>
          </p:cNvPr>
          <p:cNvCxnSpPr>
            <a:cxnSpLocks/>
          </p:cNvCxnSpPr>
          <p:nvPr/>
        </p:nvCxnSpPr>
        <p:spPr>
          <a:xfrm>
            <a:off x="107950" y="908050"/>
            <a:ext cx="89281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7" name="ZoneTexte 1">
            <a:extLst>
              <a:ext uri="{FF2B5EF4-FFF2-40B4-BE49-F238E27FC236}">
                <a16:creationId xmlns:a16="http://schemas.microsoft.com/office/drawing/2014/main" id="{83366854-14D4-9A6E-DCB0-1B4B6C61C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7038" y="6505575"/>
            <a:ext cx="3529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i="1">
                <a:latin typeface="Arial" panose="020B0604020202020204" pitchFamily="34" charset="0"/>
              </a:rPr>
              <a:t>George, et al. </a:t>
            </a:r>
            <a:r>
              <a:rPr lang="hu-HU" altLang="fr-FR" sz="1400" i="1">
                <a:latin typeface="Arial" panose="020B0604020202020204" pitchFamily="34" charset="0"/>
              </a:rPr>
              <a:t>Hematology 2015</a:t>
            </a:r>
            <a:endParaRPr lang="fr-FR" altLang="fr-FR" sz="1400" i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 advTm="74418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6">
            <a:extLst>
              <a:ext uri="{FF2B5EF4-FFF2-40B4-BE49-F238E27FC236}">
                <a16:creationId xmlns:a16="http://schemas.microsoft.com/office/drawing/2014/main" id="{29684E21-8FA9-F64D-097C-4288BD60A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54187"/>
            <a:ext cx="697865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B080DFD-A9AE-5420-1C59-873F7B669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80400" cy="647700"/>
          </a:xfrm>
          <a:ln>
            <a:miter lim="800000"/>
            <a:headEnd/>
            <a:tailEnd/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BE" sz="3600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DISSEMINATED INTRAVASCULAR COAGULATION </a:t>
            </a:r>
            <a:endParaRPr lang="fr-FR" sz="3600" dirty="0">
              <a:solidFill>
                <a:srgbClr val="FF0000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3C78F4A-CC2E-B285-8A8D-1F16327D1EB2}"/>
              </a:ext>
            </a:extLst>
          </p:cNvPr>
          <p:cNvCxnSpPr/>
          <p:nvPr/>
        </p:nvCxnSpPr>
        <p:spPr>
          <a:xfrm>
            <a:off x="539750" y="908050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9AA28CD0-BB71-441B-92D1-A774EE90B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183" y="1110556"/>
            <a:ext cx="2845900" cy="2318427"/>
          </a:xfrm>
          <a:prstGeom prst="rect">
            <a:avLst/>
          </a:prstGeom>
        </p:spPr>
      </p:pic>
    </p:spTree>
  </p:cSld>
  <p:clrMapOvr>
    <a:masterClrMapping/>
  </p:clrMapOvr>
  <p:transition spd="slow" advTm="34386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7" name="Rectangle 3">
            <a:extLst>
              <a:ext uri="{FF2B5EF4-FFF2-40B4-BE49-F238E27FC236}">
                <a16:creationId xmlns:a16="http://schemas.microsoft.com/office/drawing/2014/main" id="{F234769A-9B3D-3C73-471C-94A437574C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413" y="1196975"/>
            <a:ext cx="8893175" cy="52562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Causes of DIC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specific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to pregnancy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Placenta abruptio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Eclampsia and preeclampsia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Abortion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Acute fatty liver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Intra uterine fetal death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Sepsis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Amniotic embolism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Biological findings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↗ prothrombin time and APTT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↘ fibrinogen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Severe thrombocytopenia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↗ fibrin and degradation fibrin product (D-dimers), TAT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Microangiopathic</a:t>
            </a: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hemolytic</a:t>
            </a: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anaemia</a:t>
            </a: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fr-BE" sz="20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schistocytes</a:t>
            </a:r>
            <a:r>
              <a:rPr lang="fr-B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457200" lvl="1" indent="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FR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A2839AA-3FEE-4B47-9270-024DA98C0FFE}"/>
              </a:ext>
            </a:extLst>
          </p:cNvPr>
          <p:cNvCxnSpPr/>
          <p:nvPr/>
        </p:nvCxnSpPr>
        <p:spPr>
          <a:xfrm>
            <a:off x="539750" y="908050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BCD811EB-AF86-02A4-1C30-94DB454FA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8913"/>
            <a:ext cx="8280400" cy="6477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anchor="ctr">
            <a:normAutofit fontScale="9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fr-BE" sz="360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DISSEMINATED INTRAVASCULAR COAGULATION </a:t>
            </a:r>
            <a:endParaRPr lang="fr-FR" sz="3600" dirty="0">
              <a:solidFill>
                <a:srgbClr val="FF0000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6A223E-A505-59CA-26C6-E46C53B51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1195930"/>
            <a:ext cx="2845900" cy="2318427"/>
          </a:xfrm>
          <a:prstGeom prst="rect">
            <a:avLst/>
          </a:prstGeom>
        </p:spPr>
      </p:pic>
    </p:spTree>
  </p:cSld>
  <p:clrMapOvr>
    <a:masterClrMapping/>
  </p:clrMapOvr>
  <p:transition spd="slow" advTm="44188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8C1B965D-4E5E-1656-0162-B0379A33D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115888"/>
            <a:ext cx="8748712" cy="1143000"/>
          </a:xfrm>
        </p:spPr>
        <p:txBody>
          <a:bodyPr/>
          <a:lstStyle/>
          <a:p>
            <a:pPr eaLnBrk="1" hangingPunct="1"/>
            <a:r>
              <a:rPr lang="fr-BE" altLang="fr-FR" sz="30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OTHER CAUSES OF THROMBOCYTOPENIA </a:t>
            </a:r>
            <a:br>
              <a:rPr lang="fr-BE" altLang="fr-FR" sz="30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0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NOT SPECIFIC TO PREGNANCY</a:t>
            </a:r>
            <a:endParaRPr lang="fr-FR" altLang="fr-FR" sz="30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533507" name="Rectangle 3">
            <a:extLst>
              <a:ext uri="{FF2B5EF4-FFF2-40B4-BE49-F238E27FC236}">
                <a16:creationId xmlns:a16="http://schemas.microsoft.com/office/drawing/2014/main" id="{B1E6C573-E478-E18F-0684-9A8BE3492E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0961" y="1699743"/>
            <a:ext cx="7926387" cy="4535957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Drugs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(LMWH)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Infection (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viral,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bacteria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parasites,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Mycobacteria</a:t>
            </a: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lang="fr-BE" sz="18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rickettsia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Systemic lupus and antiphospholipid syndrome (APLS)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Hematological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malignancies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Congenital :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Bernard-Soulier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von Willebrand type IIb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Hereditary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macrothombocytopenia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D0E79CC-C838-9668-9665-EDD9FC42F8B6}"/>
              </a:ext>
            </a:extLst>
          </p:cNvPr>
          <p:cNvCxnSpPr/>
          <p:nvPr/>
        </p:nvCxnSpPr>
        <p:spPr>
          <a:xfrm>
            <a:off x="539750" y="1268413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472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6065A8EB-F8F4-A931-D463-DE4C89ED6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1484313"/>
            <a:ext cx="8482013" cy="1296987"/>
          </a:xfrm>
          <a:ln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 = HYPERCOAGULABILITY STATE</a:t>
            </a:r>
          </a:p>
        </p:txBody>
      </p:sp>
      <p:sp>
        <p:nvSpPr>
          <p:cNvPr id="68610" name="Rectangle 8">
            <a:extLst>
              <a:ext uri="{FF2B5EF4-FFF2-40B4-BE49-F238E27FC236}">
                <a16:creationId xmlns:a16="http://schemas.microsoft.com/office/drawing/2014/main" id="{ED87F388-466C-A64D-554E-5B95CDAFE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281488"/>
            <a:ext cx="4305300" cy="1524000"/>
          </a:xfrm>
          <a:prstGeom prst="rect">
            <a:avLst/>
          </a:prstGeom>
          <a:solidFill>
            <a:srgbClr val="3366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Protection from bleeding during delivery</a:t>
            </a:r>
          </a:p>
        </p:txBody>
      </p:sp>
      <p:sp>
        <p:nvSpPr>
          <p:cNvPr id="68611" name="Rectangle 9">
            <a:extLst>
              <a:ext uri="{FF2B5EF4-FFF2-40B4-BE49-F238E27FC236}">
                <a16:creationId xmlns:a16="http://schemas.microsoft.com/office/drawing/2014/main" id="{001B2AD3-2F11-FA40-271D-8527C25E8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281488"/>
            <a:ext cx="3871913" cy="152400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fr-FR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Predisposing to thromboembolism</a:t>
            </a:r>
          </a:p>
        </p:txBody>
      </p:sp>
      <p:sp>
        <p:nvSpPr>
          <p:cNvPr id="68612" name="Line 10">
            <a:extLst>
              <a:ext uri="{FF2B5EF4-FFF2-40B4-BE49-F238E27FC236}">
                <a16:creationId xmlns:a16="http://schemas.microsoft.com/office/drawing/2014/main" id="{576FB3C5-86EB-646C-6E8F-89809A7F64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87675" y="2924175"/>
            <a:ext cx="936625" cy="12255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8613" name="Line 11">
            <a:extLst>
              <a:ext uri="{FF2B5EF4-FFF2-40B4-BE49-F238E27FC236}">
                <a16:creationId xmlns:a16="http://schemas.microsoft.com/office/drawing/2014/main" id="{34BC60FF-B2A8-93AB-02E2-B9982C7131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825" y="2924175"/>
            <a:ext cx="863600" cy="12255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 advTm="18489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DD3F79E4-9187-B130-BF05-EA72D8D57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5888"/>
            <a:ext cx="7772400" cy="1143000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EFFECTS OF PREGNANCY </a:t>
            </a:r>
            <a:b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ON THE COAGULATION</a:t>
            </a:r>
            <a:endParaRPr lang="en-GB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CF6A7111-4867-9E2A-68D2-EA0B511582E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95288" y="1676400"/>
            <a:ext cx="4824784" cy="960438"/>
          </a:xfrm>
          <a:ln>
            <a:solidFill>
              <a:srgbClr val="FF9900"/>
            </a:solidFill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↑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factors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VIII, VII, </a:t>
            </a:r>
            <a:r>
              <a:rPr lang="en-GB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FX, 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Fibrinogen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fr-B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↑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von Willebrand factor (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vWF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)</a:t>
            </a:r>
            <a:endParaRPr lang="en-GB" sz="32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Symbol" charset="0"/>
            </a:endParaRPr>
          </a:p>
        </p:txBody>
      </p:sp>
      <p:sp>
        <p:nvSpPr>
          <p:cNvPr id="70659" name="Rectangle 5">
            <a:extLst>
              <a:ext uri="{FF2B5EF4-FFF2-40B4-BE49-F238E27FC236}">
                <a16:creationId xmlns:a16="http://schemas.microsoft.com/office/drawing/2014/main" id="{8148865E-1885-3015-AADC-370E6821E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64" y="3673474"/>
            <a:ext cx="4818608" cy="1589088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fr-BE" altLang="fr-FR" sz="24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 </a:t>
            </a:r>
            <a:r>
              <a:rPr lang="fr-BE" altLang="fr-FR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natural</a:t>
            </a:r>
            <a:r>
              <a:rPr lang="fr-BE" altLang="fr-FR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altLang="fr-FR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inhibitors</a:t>
            </a:r>
            <a:r>
              <a:rPr lang="fr-BE" altLang="fr-FR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coagulation</a:t>
            </a:r>
          </a:p>
          <a:p>
            <a:pPr lvl="1">
              <a:buFontTx/>
              <a:buChar char="•"/>
            </a:pPr>
            <a:r>
              <a:rPr lang="fr-BE" altLang="fr-FR" sz="18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 </a:t>
            </a:r>
            <a:r>
              <a:rPr lang="fr-BE" altLang="fr-FR" sz="1800" dirty="0" err="1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Proteins</a:t>
            </a:r>
            <a:r>
              <a:rPr lang="fr-BE" altLang="fr-FR" sz="18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 S </a:t>
            </a:r>
          </a:p>
          <a:p>
            <a:pPr lvl="1">
              <a:buFontTx/>
              <a:buChar char="•"/>
            </a:pPr>
            <a:r>
              <a:rPr lang="fr-BE" altLang="fr-FR" sz="18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 </a:t>
            </a:r>
            <a:r>
              <a:rPr lang="fr-BE" altLang="fr-FR" sz="1800" dirty="0" err="1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Antithrombin</a:t>
            </a:r>
            <a:endParaRPr lang="fr-BE" altLang="fr-FR" sz="1800" dirty="0">
              <a:latin typeface="Calibri Light" panose="020F0302020204030204" pitchFamily="34" charset="0"/>
              <a:cs typeface="Calibri Light" panose="020F0302020204030204" pitchFamily="34" charset="0"/>
              <a:sym typeface="Symbol" pitchFamily="2" charset="2"/>
            </a:endParaRPr>
          </a:p>
          <a:p>
            <a:pPr>
              <a:buFontTx/>
              <a:buChar char="•"/>
            </a:pPr>
            <a:r>
              <a:rPr lang="en-GB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Protein C remains stable</a:t>
            </a:r>
          </a:p>
        </p:txBody>
      </p:sp>
      <p:sp>
        <p:nvSpPr>
          <p:cNvPr id="70660" name="Rectangle 7">
            <a:extLst>
              <a:ext uri="{FF2B5EF4-FFF2-40B4-BE49-F238E27FC236}">
                <a16:creationId xmlns:a16="http://schemas.microsoft.com/office/drawing/2014/main" id="{4BB00DA8-FF38-A666-E0AB-CF6CE2DF9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5445125"/>
            <a:ext cx="5616872" cy="1081087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fr-BE" altLang="fr-FR" sz="24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 </a:t>
            </a:r>
            <a:r>
              <a:rPr lang="fr-BE" altLang="fr-FR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fibrinolysis</a:t>
            </a:r>
            <a:r>
              <a:rPr lang="fr-BE" altLang="fr-FR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inhibition (</a:t>
            </a:r>
            <a:r>
              <a:rPr lang="fr-BE" altLang="fr-FR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hypofibrinolysis</a:t>
            </a:r>
            <a:r>
              <a:rPr lang="fr-BE" altLang="fr-FR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lvl="1">
              <a:buFontTx/>
              <a:buChar char="•"/>
            </a:pPr>
            <a:r>
              <a:rPr lang="en-GB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</a:t>
            </a:r>
            <a:r>
              <a:rPr lang="fr-BE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 PAI-1 and PAI-2</a:t>
            </a:r>
            <a:endParaRPr lang="fr-BE" altLang="fr-FR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buFontTx/>
              <a:buChar char="•"/>
            </a:pPr>
            <a:endParaRPr lang="fr-BE" altLang="fr-FR" dirty="0"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endParaRPr lang="en-GB" altLang="fr-FR" sz="1800" dirty="0">
              <a:latin typeface="Arial" panose="020B0604020202020204" pitchFamily="34" charset="0"/>
              <a:sym typeface="Symbol" pitchFamily="2" charset="2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0076A39-1542-6C89-2621-137B7E616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795587"/>
            <a:ext cx="4824784" cy="719138"/>
          </a:xfrm>
          <a:prstGeom prst="rect">
            <a:avLst/>
          </a:prstGeom>
          <a:noFill/>
          <a:ln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  <a:sym typeface="Symbol" charset="0"/>
              </a:rPr>
              <a:t>Factors II, V , IX, XI are stable</a:t>
            </a:r>
          </a:p>
          <a:p>
            <a:pPr>
              <a:buFontTx/>
              <a:buNone/>
              <a:defRPr/>
            </a:pPr>
            <a:endParaRPr lang="en-GB" sz="2400" dirty="0">
              <a:latin typeface="Arial" charset="0"/>
              <a:cs typeface="+mn-cs"/>
              <a:sym typeface="Symbol" charset="0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5CD63FC-7B76-D4FA-BB65-690178A3C6FD}"/>
              </a:ext>
            </a:extLst>
          </p:cNvPr>
          <p:cNvCxnSpPr/>
          <p:nvPr/>
        </p:nvCxnSpPr>
        <p:spPr>
          <a:xfrm>
            <a:off x="395288" y="1340768"/>
            <a:ext cx="81375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C9F6B84F-645A-D0BE-170A-7058174DD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083" y="2174466"/>
            <a:ext cx="3170109" cy="2758306"/>
          </a:xfrm>
          <a:prstGeom prst="rect">
            <a:avLst/>
          </a:prstGeom>
        </p:spPr>
      </p:pic>
    </p:spTree>
  </p:cSld>
  <p:clrMapOvr>
    <a:masterClrMapping/>
  </p:clrMapOvr>
  <p:transition spd="slow" advTm="38929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262968C4-2BE4-5D68-FE48-AB251A202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44450"/>
            <a:ext cx="8664575" cy="1296988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 IN WOMEN </a:t>
            </a:r>
            <a:b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WITH INHERITED BLEEDING DISORDERS</a:t>
            </a:r>
            <a:endParaRPr lang="en-GB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4DF6FFD8-93A6-BBF9-CF6C-D44135DB51B7}"/>
              </a:ext>
            </a:extLst>
          </p:cNvPr>
          <p:cNvCxnSpPr/>
          <p:nvPr/>
        </p:nvCxnSpPr>
        <p:spPr>
          <a:xfrm>
            <a:off x="395288" y="1412875"/>
            <a:ext cx="81375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07" name="Rectangle 4">
            <a:extLst>
              <a:ext uri="{FF2B5EF4-FFF2-40B4-BE49-F238E27FC236}">
                <a16:creationId xmlns:a16="http://schemas.microsoft.com/office/drawing/2014/main" id="{A299CD25-210A-F26A-ECF3-6E3B1A6B0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4825"/>
            <a:ext cx="7993063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200000"/>
              </a:lnSpc>
              <a:buFontTx/>
              <a:buChar char="-"/>
            </a:pPr>
            <a:r>
              <a:rPr lang="fr-BE" altLang="fr-F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Von Willebrand </a:t>
            </a:r>
            <a:r>
              <a:rPr lang="fr-BE" altLang="fr-FR" sz="28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disease</a:t>
            </a:r>
            <a:endParaRPr lang="fr-BE" altLang="fr-FR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200000"/>
              </a:lnSpc>
              <a:buFontTx/>
              <a:buChar char="-"/>
            </a:pP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Carriers of </a:t>
            </a:r>
            <a:r>
              <a:rPr lang="fr-BE" altLang="fr-F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hemophilia</a:t>
            </a: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(+/- FVIII or FIX </a:t>
            </a:r>
            <a:r>
              <a:rPr lang="fr-BE" altLang="fr-F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deficiency</a:t>
            </a: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eaLnBrk="1" hangingPunct="1">
              <a:lnSpc>
                <a:spcPct val="200000"/>
              </a:lnSpc>
              <a:buFontTx/>
              <a:buChar char="-"/>
            </a:pP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altLang="fr-F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Other</a:t>
            </a: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rare coagulation factor </a:t>
            </a:r>
            <a:r>
              <a:rPr lang="fr-BE" altLang="fr-F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deficiency</a:t>
            </a: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(FXI, VII, FI…)</a:t>
            </a:r>
          </a:p>
          <a:p>
            <a:pPr eaLnBrk="1" hangingPunct="1">
              <a:lnSpc>
                <a:spcPct val="200000"/>
              </a:lnSpc>
              <a:buFontTx/>
              <a:buChar char="-"/>
            </a:pPr>
            <a:r>
              <a:rPr lang="fr-BE" altLang="fr-F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Platelet</a:t>
            </a:r>
            <a:r>
              <a:rPr lang="fr-BE" altLang="fr-F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altLang="fr-F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dysfunction</a:t>
            </a:r>
            <a:endParaRPr lang="fr-BE" altLang="fr-F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hangingPunct="1">
              <a:buFontTx/>
              <a:buChar char="-"/>
            </a:pPr>
            <a:endParaRPr lang="fr-BE" altLang="fr-FR" sz="2400" dirty="0">
              <a:solidFill>
                <a:srgbClr val="898989"/>
              </a:solidFill>
              <a:latin typeface="Arial" panose="020B0604020202020204" pitchFamily="34" charset="0"/>
              <a:cs typeface="Calibri Light" panose="020F0302020204030204" pitchFamily="34" charset="0"/>
            </a:endParaRPr>
          </a:p>
          <a:p>
            <a:pPr algn="ctr" eaLnBrk="1" hangingPunct="1">
              <a:buFontTx/>
              <a:buChar char="-"/>
            </a:pPr>
            <a:endParaRPr lang="en-GB" altLang="fr-FR" sz="2400" dirty="0">
              <a:solidFill>
                <a:srgbClr val="898989"/>
              </a:solidFill>
              <a:latin typeface="Arial" panose="020B060402020202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 spd="slow" advTm="2796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A98F64CB-2175-0561-F559-AF33692DCFB9}"/>
              </a:ext>
            </a:extLst>
          </p:cNvPr>
          <p:cNvGrpSpPr/>
          <p:nvPr/>
        </p:nvGrpSpPr>
        <p:grpSpPr>
          <a:xfrm>
            <a:off x="6658771" y="1733761"/>
            <a:ext cx="2475689" cy="1551223"/>
            <a:chOff x="5640177" y="1945645"/>
            <a:chExt cx="4581815" cy="2406766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BCB1134-2F3A-855C-B783-35F33D7051D7}"/>
                </a:ext>
              </a:extLst>
            </p:cNvPr>
            <p:cNvSpPr/>
            <p:nvPr/>
          </p:nvSpPr>
          <p:spPr>
            <a:xfrm>
              <a:off x="5640177" y="2889964"/>
              <a:ext cx="1468640" cy="549421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500" dirty="0"/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9FEAAE2-3805-7E31-5122-719EFB5D8750}"/>
                </a:ext>
              </a:extLst>
            </p:cNvPr>
            <p:cNvGrpSpPr/>
            <p:nvPr/>
          </p:nvGrpSpPr>
          <p:grpSpPr>
            <a:xfrm>
              <a:off x="5642878" y="1945645"/>
              <a:ext cx="4579114" cy="2406766"/>
              <a:chOff x="5645888" y="1974700"/>
              <a:chExt cx="4435472" cy="2379849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734A78B2-956B-6A4C-3AF1-19E969252D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02660" y="2680886"/>
                <a:ext cx="483787" cy="1011843"/>
              </a:xfrm>
              <a:prstGeom prst="rect">
                <a:avLst/>
              </a:prstGeom>
            </p:spPr>
          </p:pic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5830D977-8AD2-784F-8618-3B53BF760786}"/>
                  </a:ext>
                </a:extLst>
              </p:cNvPr>
              <p:cNvSpPr/>
              <p:nvPr/>
            </p:nvSpPr>
            <p:spPr>
              <a:xfrm>
                <a:off x="7101674" y="2514165"/>
                <a:ext cx="1455718" cy="1320584"/>
              </a:xfrm>
              <a:prstGeom prst="ellipse">
                <a:avLst/>
              </a:prstGeom>
              <a:noFill/>
              <a:ln w="38100">
                <a:solidFill>
                  <a:srgbClr val="FF00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500"/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806ECEE-043E-2C73-6711-D8265CE43325}"/>
                  </a:ext>
                </a:extLst>
              </p:cNvPr>
              <p:cNvSpPr/>
              <p:nvPr/>
            </p:nvSpPr>
            <p:spPr>
              <a:xfrm>
                <a:off x="8520784" y="2900237"/>
                <a:ext cx="1468640" cy="549421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500"/>
              </a:p>
            </p:txBody>
          </p:sp>
          <p:sp>
            <p:nvSpPr>
              <p:cNvPr id="29" name="Ellipse 28">
                <a:extLst>
                  <a:ext uri="{FF2B5EF4-FFF2-40B4-BE49-F238E27FC236}">
                    <a16:creationId xmlns:a16="http://schemas.microsoft.com/office/drawing/2014/main" id="{107578B6-1A74-9EC2-8A2F-DB4BFB0FAA36}"/>
                  </a:ext>
                </a:extLst>
              </p:cNvPr>
              <p:cNvSpPr/>
              <p:nvPr/>
            </p:nvSpPr>
            <p:spPr>
              <a:xfrm>
                <a:off x="7034253" y="1974700"/>
                <a:ext cx="1468640" cy="549421"/>
              </a:xfrm>
              <a:prstGeom prst="ellipse">
                <a:avLst/>
              </a:prstGeom>
              <a:noFill/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50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33301B72-0468-371C-4F65-8310CF6CCDA0}"/>
                  </a:ext>
                </a:extLst>
              </p:cNvPr>
              <p:cNvSpPr/>
              <p:nvPr/>
            </p:nvSpPr>
            <p:spPr>
              <a:xfrm>
                <a:off x="6869288" y="3807922"/>
                <a:ext cx="2003764" cy="546627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500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66DD50D-8EB5-BF81-D69B-55F51E83115C}"/>
                  </a:ext>
                </a:extLst>
              </p:cNvPr>
              <p:cNvSpPr txBox="1"/>
              <p:nvPr/>
            </p:nvSpPr>
            <p:spPr>
              <a:xfrm>
                <a:off x="7065840" y="2028967"/>
                <a:ext cx="1623517" cy="35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dirty="0" err="1"/>
                  <a:t>Obstetrician</a:t>
                </a:r>
                <a:endParaRPr lang="fr-FR" sz="900" dirty="0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9D4B363C-8EBF-8D94-5C8E-12058DD2F8E2}"/>
                  </a:ext>
                </a:extLst>
              </p:cNvPr>
              <p:cNvSpPr txBox="1"/>
              <p:nvPr/>
            </p:nvSpPr>
            <p:spPr>
              <a:xfrm>
                <a:off x="8485792" y="3000505"/>
                <a:ext cx="1595568" cy="35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dirty="0" err="1"/>
                  <a:t>Hematologist</a:t>
                </a:r>
                <a:endParaRPr lang="fr-FR" sz="900" dirty="0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EEF1249A-6658-40B7-D589-35A8CB953452}"/>
                  </a:ext>
                </a:extLst>
              </p:cNvPr>
              <p:cNvSpPr txBox="1"/>
              <p:nvPr/>
            </p:nvSpPr>
            <p:spPr>
              <a:xfrm>
                <a:off x="6998374" y="3907007"/>
                <a:ext cx="2003764" cy="35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dirty="0" err="1"/>
                  <a:t>Anesthesiologist</a:t>
                </a:r>
                <a:endParaRPr lang="fr-FR" sz="900" dirty="0"/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30B499A2-EE1B-553F-D5DA-B1E8286780FE}"/>
                  </a:ext>
                </a:extLst>
              </p:cNvPr>
              <p:cNvSpPr txBox="1"/>
              <p:nvPr/>
            </p:nvSpPr>
            <p:spPr>
              <a:xfrm>
                <a:off x="5645888" y="3000505"/>
                <a:ext cx="1549472" cy="35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dirty="0" err="1"/>
                  <a:t>Pediatrician</a:t>
                </a:r>
                <a:endParaRPr lang="fr-FR" sz="900" dirty="0"/>
              </a:p>
            </p:txBody>
          </p: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9ACED6-C313-EDFC-DBF0-5C4991F67981}"/>
              </a:ext>
            </a:extLst>
          </p:cNvPr>
          <p:cNvGrpSpPr/>
          <p:nvPr/>
        </p:nvGrpSpPr>
        <p:grpSpPr>
          <a:xfrm>
            <a:off x="420630" y="3307022"/>
            <a:ext cx="8128343" cy="2498242"/>
            <a:chOff x="790612" y="2980120"/>
            <a:chExt cx="10007238" cy="2962571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4EF923C9-56F7-E540-817F-86A3CD2E43E0}"/>
                </a:ext>
              </a:extLst>
            </p:cNvPr>
            <p:cNvGrpSpPr/>
            <p:nvPr/>
          </p:nvGrpSpPr>
          <p:grpSpPr>
            <a:xfrm>
              <a:off x="2395604" y="2980120"/>
              <a:ext cx="8402246" cy="2962571"/>
              <a:chOff x="919689" y="2293825"/>
              <a:chExt cx="8055908" cy="2766705"/>
            </a:xfrm>
          </p:grpSpPr>
          <p:sp>
            <p:nvSpPr>
              <p:cNvPr id="6" name="Line 3">
                <a:extLst>
                  <a:ext uri="{FF2B5EF4-FFF2-40B4-BE49-F238E27FC236}">
                    <a16:creationId xmlns:a16="http://schemas.microsoft.com/office/drawing/2014/main" id="{9C515F2E-7E11-49BF-8514-DB95F1277F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2185" y="4224268"/>
                <a:ext cx="54256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1013"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Line 4">
                <a:extLst>
                  <a:ext uri="{FF2B5EF4-FFF2-40B4-BE49-F238E27FC236}">
                    <a16:creationId xmlns:a16="http://schemas.microsoft.com/office/drawing/2014/main" id="{318809E1-415C-433C-864D-9291B7E649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71110" y="3199389"/>
                <a:ext cx="0" cy="8182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1013"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Line 5">
                <a:extLst>
                  <a:ext uri="{FF2B5EF4-FFF2-40B4-BE49-F238E27FC236}">
                    <a16:creationId xmlns:a16="http://schemas.microsoft.com/office/drawing/2014/main" id="{D0FC4AE2-C51A-4ADC-BC2F-24E28C4720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84369" y="3200415"/>
                <a:ext cx="0" cy="8182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1013"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 Box 6">
                <a:extLst>
                  <a:ext uri="{FF2B5EF4-FFF2-40B4-BE49-F238E27FC236}">
                    <a16:creationId xmlns:a16="http://schemas.microsoft.com/office/drawing/2014/main" id="{48CB27D9-9DEB-4A84-9EA1-5F975D7204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0475" y="4421435"/>
                <a:ext cx="1931301" cy="639095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fr-BE" sz="1050" dirty="0">
                    <a:latin typeface="+mj-lt"/>
                    <a:ea typeface="ＭＳ Ｐゴシック" charset="0"/>
                    <a:cs typeface="Arial" panose="020B0604020202020204" pitchFamily="34" charset="0"/>
                  </a:rPr>
                  <a:t>WORK-UP</a:t>
                </a:r>
              </a:p>
              <a:p>
                <a:pPr algn="ctr">
                  <a:defRPr/>
                </a:pPr>
                <a:r>
                  <a:rPr lang="fr-BE" sz="1050" dirty="0">
                    <a:latin typeface="+mj-lt"/>
                    <a:ea typeface="ＭＳ Ｐゴシック" charset="0"/>
                    <a:cs typeface="Arial" panose="020B0604020202020204" pitchFamily="34" charset="0"/>
                  </a:rPr>
                  <a:t>PLAN DELIVERY</a:t>
                </a:r>
              </a:p>
              <a:p>
                <a:pPr algn="ctr">
                  <a:defRPr/>
                </a:pPr>
                <a:r>
                  <a:rPr lang="fr-BE" sz="1050" dirty="0">
                    <a:latin typeface="+mj-lt"/>
                    <a:ea typeface="ＭＳ Ｐゴシック" charset="0"/>
                    <a:cs typeface="Arial" panose="020B0604020202020204" pitchFamily="34" charset="0"/>
                  </a:rPr>
                  <a:t>ANALGESIA </a:t>
                </a:r>
              </a:p>
            </p:txBody>
          </p:sp>
          <p:sp>
            <p:nvSpPr>
              <p:cNvPr id="12" name="Line 9">
                <a:extLst>
                  <a:ext uri="{FF2B5EF4-FFF2-40B4-BE49-F238E27FC236}">
                    <a16:creationId xmlns:a16="http://schemas.microsoft.com/office/drawing/2014/main" id="{050D88E4-964D-4AE4-8700-2FBAF79E48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3251" y="3271673"/>
                <a:ext cx="0" cy="7500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1013" dirty="0"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Line 10">
                <a:extLst>
                  <a:ext uri="{FF2B5EF4-FFF2-40B4-BE49-F238E27FC236}">
                    <a16:creationId xmlns:a16="http://schemas.microsoft.com/office/drawing/2014/main" id="{5C8B530B-9A64-48A1-BCF3-44D0EC9063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2185" y="2741135"/>
                <a:ext cx="0" cy="129558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1013"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 Box 11">
                <a:extLst>
                  <a:ext uri="{FF2B5EF4-FFF2-40B4-BE49-F238E27FC236}">
                    <a16:creationId xmlns:a16="http://schemas.microsoft.com/office/drawing/2014/main" id="{AA7E6B82-F120-49C8-9EA0-3FB272CD7C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4575" y="2718598"/>
                <a:ext cx="1950865" cy="562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fr-BE" sz="900" b="1" dirty="0" err="1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Hemostatic</a:t>
                </a:r>
                <a:r>
                  <a:rPr lang="fr-BE" sz="900" b="1" dirty="0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 </a:t>
                </a:r>
                <a:r>
                  <a:rPr lang="fr-BE" sz="900" b="1" dirty="0" err="1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treatment</a:t>
                </a:r>
                <a:endParaRPr lang="fr-BE" sz="900" b="1" dirty="0">
                  <a:solidFill>
                    <a:schemeClr val="accent1"/>
                  </a:solidFill>
                  <a:ea typeface="ＭＳ Ｐゴシック" charset="0"/>
                  <a:cs typeface="Arial" panose="020B0604020202020204" pitchFamily="34" charset="0"/>
                </a:endParaRPr>
              </a:p>
              <a:p>
                <a:pPr marL="128588" indent="-128588">
                  <a:buFontTx/>
                  <a:buChar char="-"/>
                  <a:defRPr/>
                </a:pPr>
                <a:r>
                  <a:rPr lang="fr-BE" sz="900" b="1" dirty="0" err="1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Bleeding</a:t>
                </a:r>
                <a:endParaRPr lang="fr-BE" sz="900" b="1" dirty="0">
                  <a:solidFill>
                    <a:schemeClr val="accent1"/>
                  </a:solidFill>
                  <a:ea typeface="ＭＳ Ｐゴシック" charset="0"/>
                  <a:cs typeface="Arial" panose="020B0604020202020204" pitchFamily="34" charset="0"/>
                </a:endParaRPr>
              </a:p>
              <a:p>
                <a:pPr marL="128588" indent="-128588">
                  <a:buFontTx/>
                  <a:buChar char="-"/>
                  <a:defRPr/>
                </a:pPr>
                <a:r>
                  <a:rPr lang="fr-BE" sz="900" b="1" dirty="0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Invasive </a:t>
                </a:r>
                <a:r>
                  <a:rPr lang="fr-BE" sz="900" b="1" dirty="0" err="1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procedure</a:t>
                </a:r>
                <a:endParaRPr lang="en-GB" sz="900" b="1" dirty="0">
                  <a:solidFill>
                    <a:schemeClr val="accent1"/>
                  </a:solidFill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 Box 12">
                <a:extLst>
                  <a:ext uri="{FF2B5EF4-FFF2-40B4-BE49-F238E27FC236}">
                    <a16:creationId xmlns:a16="http://schemas.microsoft.com/office/drawing/2014/main" id="{871607AD-9B71-477C-AAE1-2B5CF731D8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9689" y="2293825"/>
                <a:ext cx="1738044" cy="3067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fr-BE" sz="1200" b="1" dirty="0">
                    <a:solidFill>
                      <a:srgbClr val="FF0000"/>
                    </a:solidFill>
                    <a:ea typeface="ＭＳ Ｐゴシック" charset="0"/>
                    <a:cs typeface="Arial" panose="020B0604020202020204" pitchFamily="34" charset="0"/>
                  </a:rPr>
                  <a:t>CONCEPTION</a:t>
                </a:r>
                <a:endParaRPr lang="en-GB" sz="1200" b="1" dirty="0">
                  <a:solidFill>
                    <a:srgbClr val="FF0000"/>
                  </a:solidFill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 Box 13">
                <a:extLst>
                  <a:ext uri="{FF2B5EF4-FFF2-40B4-BE49-F238E27FC236}">
                    <a16:creationId xmlns:a16="http://schemas.microsoft.com/office/drawing/2014/main" id="{4C69F75F-71EC-48EA-AF3F-C79D51A45F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7293" y="2613316"/>
                <a:ext cx="1109786" cy="2556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endParaRPr lang="en-GB" sz="900" b="1" dirty="0">
                  <a:solidFill>
                    <a:schemeClr val="accent1"/>
                  </a:solidFill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Line 15">
                <a:extLst>
                  <a:ext uri="{FF2B5EF4-FFF2-40B4-BE49-F238E27FC236}">
                    <a16:creationId xmlns:a16="http://schemas.microsoft.com/office/drawing/2014/main" id="{312C05B2-12E8-4026-A50F-2E134D9D1C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01879" y="2724121"/>
                <a:ext cx="0" cy="129558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 sz="1013"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 Box 16">
                <a:extLst>
                  <a:ext uri="{FF2B5EF4-FFF2-40B4-BE49-F238E27FC236}">
                    <a16:creationId xmlns:a16="http://schemas.microsoft.com/office/drawing/2014/main" id="{BB3F1624-72FF-404F-9168-B08FDA72F9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24283" y="2314990"/>
                <a:ext cx="1615466" cy="3067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fr-BE" sz="1200" b="1" dirty="0">
                    <a:solidFill>
                      <a:srgbClr val="FF0000"/>
                    </a:solidFill>
                    <a:ea typeface="ＭＳ Ｐゴシック" charset="0"/>
                    <a:cs typeface="Arial" panose="020B0604020202020204" pitchFamily="34" charset="0"/>
                  </a:rPr>
                  <a:t>DELIVERY</a:t>
                </a:r>
                <a:endParaRPr lang="en-GB" sz="1200" b="1" dirty="0">
                  <a:solidFill>
                    <a:srgbClr val="FF0000"/>
                  </a:solidFill>
                  <a:ea typeface="ＭＳ Ｐゴシック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 Box 17">
                <a:extLst>
                  <a:ext uri="{FF2B5EF4-FFF2-40B4-BE49-F238E27FC236}">
                    <a16:creationId xmlns:a16="http://schemas.microsoft.com/office/drawing/2014/main" id="{C754A52C-FA92-476E-BB8D-5422BBE004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58154" y="2742658"/>
                <a:ext cx="916201" cy="281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050" b="1" dirty="0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WEEK 34</a:t>
                </a:r>
              </a:p>
            </p:txBody>
          </p:sp>
          <p:sp>
            <p:nvSpPr>
              <p:cNvPr id="21" name="Text Box 18">
                <a:extLst>
                  <a:ext uri="{FF2B5EF4-FFF2-40B4-BE49-F238E27FC236}">
                    <a16:creationId xmlns:a16="http://schemas.microsoft.com/office/drawing/2014/main" id="{FF5B66CC-2EC6-468E-AAD0-570FC8C3B9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49042" y="2768222"/>
                <a:ext cx="1217059" cy="2556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900" b="1" dirty="0">
                    <a:solidFill>
                      <a:schemeClr val="accent1"/>
                    </a:solidFill>
                    <a:ea typeface="ＭＳ Ｐゴシック" charset="0"/>
                    <a:cs typeface="Arial" panose="020B0604020202020204" pitchFamily="34" charset="0"/>
                  </a:rPr>
                  <a:t>POST-PARTUM</a:t>
                </a:r>
              </a:p>
            </p:txBody>
          </p:sp>
          <p:sp>
            <p:nvSpPr>
              <p:cNvPr id="22" name="Text Box 19">
                <a:extLst>
                  <a:ext uri="{FF2B5EF4-FFF2-40B4-BE49-F238E27FC236}">
                    <a16:creationId xmlns:a16="http://schemas.microsoft.com/office/drawing/2014/main" id="{65BB5D52-8E08-4D24-B397-FB820BE10C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86940" y="4428696"/>
                <a:ext cx="2488657" cy="611331"/>
              </a:xfrm>
              <a:prstGeom prst="rect">
                <a:avLst/>
              </a:prstGeom>
              <a:solidFill>
                <a:srgbClr val="00B0F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fr-BE" altLang="fr-FR" sz="1050" dirty="0">
                    <a:latin typeface="+mj-lt"/>
                    <a:cs typeface="Arial" panose="020B0604020202020204" pitchFamily="34" charset="0"/>
                  </a:rPr>
                  <a:t>PPH ? </a:t>
                </a:r>
              </a:p>
              <a:p>
                <a:pPr algn="ctr">
                  <a:lnSpc>
                    <a:spcPct val="150000"/>
                  </a:lnSpc>
                  <a:spcAft>
                    <a:spcPts val="450"/>
                  </a:spcAft>
                </a:pPr>
                <a:r>
                  <a:rPr lang="fr-BE" altLang="fr-FR" sz="1050" dirty="0">
                    <a:latin typeface="+mj-lt"/>
                    <a:cs typeface="Arial" panose="020B0604020202020204" pitchFamily="34" charset="0"/>
                  </a:rPr>
                  <a:t>NEONATE</a:t>
                </a:r>
              </a:p>
            </p:txBody>
          </p:sp>
          <p:sp>
            <p:nvSpPr>
              <p:cNvPr id="24" name="Text Box 8">
                <a:extLst>
                  <a:ext uri="{FF2B5EF4-FFF2-40B4-BE49-F238E27FC236}">
                    <a16:creationId xmlns:a16="http://schemas.microsoft.com/office/drawing/2014/main" id="{C2CF7091-B647-F247-9BD7-78DCDBAA60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5298" y="4645870"/>
                <a:ext cx="2035904" cy="306766"/>
              </a:xfrm>
              <a:prstGeom prst="rect">
                <a:avLst/>
              </a:prstGeom>
              <a:solidFill>
                <a:srgbClr val="00C96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fr-BE" sz="1200" dirty="0">
                    <a:latin typeface="+mj-lt"/>
                    <a:ea typeface="ＭＳ Ｐゴシック" charset="0"/>
                    <a:cs typeface="Arial" panose="020B0604020202020204" pitchFamily="34" charset="0"/>
                  </a:rPr>
                  <a:t> PRENATAL DIAGNOSIS</a:t>
                </a:r>
              </a:p>
            </p:txBody>
          </p:sp>
        </p:grpSp>
        <p:sp>
          <p:nvSpPr>
            <p:cNvPr id="26" name="Text Box 13">
              <a:extLst>
                <a:ext uri="{FF2B5EF4-FFF2-40B4-BE49-F238E27FC236}">
                  <a16:creationId xmlns:a16="http://schemas.microsoft.com/office/drawing/2014/main" id="{D03FEC1A-03A3-D7BF-4492-4C7910D8F7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612" y="3584370"/>
              <a:ext cx="1854230" cy="510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BE" sz="1100" b="1" dirty="0">
                  <a:solidFill>
                    <a:schemeClr val="accent1"/>
                  </a:solidFill>
                  <a:ea typeface="ＭＳ Ｐゴシック" charset="0"/>
                  <a:cs typeface="Arial" panose="020B0604020202020204" pitchFamily="34" charset="0"/>
                </a:rPr>
                <a:t>BEFORE</a:t>
              </a:r>
            </a:p>
            <a:p>
              <a:pPr algn="ctr">
                <a:defRPr/>
              </a:pPr>
              <a:r>
                <a:rPr lang="fr-BE" sz="1100" b="1" dirty="0">
                  <a:solidFill>
                    <a:schemeClr val="accent1"/>
                  </a:solidFill>
                  <a:ea typeface="ＭＳ Ｐゴシック" charset="0"/>
                  <a:cs typeface="Arial" panose="020B0604020202020204" pitchFamily="34" charset="0"/>
                </a:rPr>
                <a:t>CONCEPTION</a:t>
              </a:r>
              <a:endParaRPr lang="en-GB" sz="1100" b="1" dirty="0">
                <a:solidFill>
                  <a:schemeClr val="accent1"/>
                </a:solidFill>
                <a:ea typeface="ＭＳ Ｐゴシック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Text Box 8">
            <a:extLst>
              <a:ext uri="{FF2B5EF4-FFF2-40B4-BE49-F238E27FC236}">
                <a16:creationId xmlns:a16="http://schemas.microsoft.com/office/drawing/2014/main" id="{3E52F511-3AC2-E19C-28E7-4BB89D0F0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681" y="5317758"/>
            <a:ext cx="2288574" cy="415498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BE" sz="1050" dirty="0">
                <a:latin typeface="+mj-lt"/>
                <a:ea typeface="ＭＳ Ｐゴシック" charset="0"/>
                <a:cs typeface="Arial" panose="020B0604020202020204" pitchFamily="34" charset="0"/>
              </a:rPr>
              <a:t>CLEAR DIAGNOSIS ?</a:t>
            </a:r>
          </a:p>
          <a:p>
            <a:pPr algn="ctr">
              <a:defRPr/>
            </a:pPr>
            <a:r>
              <a:rPr lang="fr-BE" sz="1050" dirty="0">
                <a:latin typeface="+mj-lt"/>
                <a:ea typeface="ＭＳ Ｐゴシック" charset="0"/>
                <a:cs typeface="Arial" panose="020B0604020202020204" pitchFamily="34" charset="0"/>
              </a:rPr>
              <a:t>GENETIC COUNSELING</a:t>
            </a:r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2C3E1B9C-AA80-3DF8-800A-83191572AA0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GB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MANAGEMENT OF PREGNANCIES IN WOMEN WITH INHERITED BLEEDING DISORDERS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A0A084C8-DA40-5473-288C-2038D6BC663E}"/>
              </a:ext>
            </a:extLst>
          </p:cNvPr>
          <p:cNvCxnSpPr/>
          <p:nvPr/>
        </p:nvCxnSpPr>
        <p:spPr>
          <a:xfrm>
            <a:off x="539750" y="1340768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175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799" y="559555"/>
            <a:ext cx="6940400" cy="550733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+mn-lt"/>
              </a:rPr>
              <a:t>THERAPEUTIC HEMOSTATIC OPTIONS</a:t>
            </a:r>
          </a:p>
        </p:txBody>
      </p:sp>
      <p:graphicFrame>
        <p:nvGraphicFramePr>
          <p:cNvPr id="3" name="Group 10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970096"/>
              </p:ext>
            </p:extLst>
          </p:nvPr>
        </p:nvGraphicFramePr>
        <p:xfrm>
          <a:off x="593403" y="1556795"/>
          <a:ext cx="7957194" cy="5112561"/>
        </p:xfrm>
        <a:graphic>
          <a:graphicData uri="http://schemas.openxmlformats.org/drawingml/2006/table">
            <a:tbl>
              <a:tblPr/>
              <a:tblGrid>
                <a:gridCol w="3277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1640"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Coagulation disorder</a:t>
                      </a:r>
                    </a:p>
                  </a:txBody>
                  <a:tcPr marL="68580" marR="68580" marT="34294" marB="34294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BE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Treatment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anchor="ctr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2341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Primary</a:t>
                      </a:r>
                      <a:r>
                        <a:rPr kumimoji="0" lang="fr-B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fr-B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hemostasis</a:t>
                      </a: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Plaquettes transfusion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DDAVP (Minrin)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Concentrate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FVIII-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vWF</a:t>
                      </a:r>
                      <a:endParaRPr kumimoji="0" lang="fr-BE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Anti-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fibrinolytics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(EXACYL)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Immunoglobulins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steroids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,…</a:t>
                      </a:r>
                    </a:p>
                  </a:txBody>
                  <a:tcPr marL="68580" marR="68580" marT="34294" marB="34294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28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Coagulation cascade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Thormbin</a:t>
                      </a:r>
                      <a:r>
                        <a:rPr kumimoji="0" lang="fr-BE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fr-BE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generation</a:t>
                      </a:r>
                      <a:endParaRPr kumimoji="0" lang="fr-BE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Fibrin</a:t>
                      </a:r>
                      <a:r>
                        <a:rPr kumimoji="0" lang="fr-BE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formation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Fresh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frozen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plasma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FVIII, FIX, (FXI)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FI (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Fibrinogen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rFVIIa (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Novoseven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FXIII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PPSB (II, VII, IX et X)</a:t>
                      </a:r>
                    </a:p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Vitamine K</a:t>
                      </a:r>
                    </a:p>
                  </a:txBody>
                  <a:tcPr marL="68580" marR="68580" marT="34294" marB="34294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292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Fibrinolysis</a:t>
                      </a: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34294" marB="34294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9863" marR="0" lvl="0" indent="-169863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Tranexamic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BE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acid</a:t>
                      </a:r>
                      <a:r>
                        <a:rPr kumimoji="0" lang="fr-BE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(Exacyl)</a:t>
                      </a:r>
                    </a:p>
                  </a:txBody>
                  <a:tcPr marL="68580" marR="68580" marT="34294" marB="34294" horzOverflow="overflow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057CD1B-D283-EC8A-8C2A-23BE93C6FFFF}"/>
              </a:ext>
            </a:extLst>
          </p:cNvPr>
          <p:cNvCxnSpPr/>
          <p:nvPr/>
        </p:nvCxnSpPr>
        <p:spPr>
          <a:xfrm>
            <a:off x="503237" y="1268760"/>
            <a:ext cx="81375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863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D10C0242-7793-D231-B17B-58D830BFF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8" y="215900"/>
            <a:ext cx="8877300" cy="1196975"/>
          </a:xfrm>
        </p:spPr>
        <p:txBody>
          <a:bodyPr/>
          <a:lstStyle/>
          <a:p>
            <a:pPr eaLnBrk="1" hangingPunct="1"/>
            <a:r>
              <a:rPr lang="en-US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MANAGEMENT OF PERI- </a:t>
            </a:r>
            <a:br>
              <a:rPr lang="en-US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en-US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AND POST-PARTUM PERIOD</a:t>
            </a:r>
          </a:p>
        </p:txBody>
      </p:sp>
      <p:sp>
        <p:nvSpPr>
          <p:cNvPr id="178180" name="Rectangle 4">
            <a:extLst>
              <a:ext uri="{FF2B5EF4-FFF2-40B4-BE49-F238E27FC236}">
                <a16:creationId xmlns:a16="http://schemas.microsoft.com/office/drawing/2014/main" id="{81D5B04C-56C4-8A29-4871-DF0F2DCE72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916832"/>
            <a:ext cx="8382000" cy="4392811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Check coagulation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parameters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at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week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34 –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clear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plan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Factor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kept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&gt; 50 % 3-4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days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vaginal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delivery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and 5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cesarean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section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Hospital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delivery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Avoid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instrumental/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prolonged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delivery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Avoid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invasive monitoring of the fœtus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Check coagulation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parameters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of the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neonate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Check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hemoglobin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at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discharge</a:t>
            </a:r>
            <a:endParaRPr lang="fr-BE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Communication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between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anesthesiologist</a:t>
            </a:r>
            <a:r>
              <a:rPr lang="fr-BE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obstetrician and </a:t>
            </a:r>
            <a:r>
              <a:rPr lang="fr-BE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pediatrician</a:t>
            </a:r>
            <a:endParaRPr lang="en-GB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fr-BE" sz="16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endParaRPr lang="fr-BE" sz="12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endParaRPr lang="fr-BE" sz="1200" dirty="0"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Tx/>
              <a:buChar char="-"/>
              <a:defRPr/>
            </a:pPr>
            <a:endParaRPr lang="fr-BE" sz="1400" dirty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D41A430-643D-1644-4C84-0CA41FA13FC2}"/>
              </a:ext>
            </a:extLst>
          </p:cNvPr>
          <p:cNvCxnSpPr/>
          <p:nvPr/>
        </p:nvCxnSpPr>
        <p:spPr>
          <a:xfrm>
            <a:off x="395288" y="1341438"/>
            <a:ext cx="81375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517F1927-7700-C3C1-4D22-7CA56C8BE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212100"/>
            <a:ext cx="1512168" cy="2285835"/>
          </a:xfrm>
          <a:prstGeom prst="rect">
            <a:avLst/>
          </a:prstGeom>
        </p:spPr>
      </p:pic>
    </p:spTree>
  </p:cSld>
  <p:clrMapOvr>
    <a:masterClrMapping/>
  </p:clrMapOvr>
  <p:transition spd="slow" advTm="4517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>
            <a:extLst>
              <a:ext uri="{FF2B5EF4-FFF2-40B4-BE49-F238E27FC236}">
                <a16:creationId xmlns:a16="http://schemas.microsoft.com/office/drawing/2014/main" id="{5CDFBB45-7AEA-9B67-375E-7FB5E3C30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503" y="980728"/>
            <a:ext cx="8686800" cy="1600200"/>
          </a:xfrm>
        </p:spPr>
        <p:txBody>
          <a:bodyPr/>
          <a:lstStyle/>
          <a:p>
            <a:pPr eaLnBrk="1" hangingPunct="1"/>
            <a:r>
              <a:rPr lang="fr-BE" altLang="fr-FR" sz="4800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VENOUS THROMBO-EMBOLISM AND PREGNANCY</a:t>
            </a:r>
            <a:endParaRPr lang="en-GB" altLang="fr-FR" sz="4800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pic>
        <p:nvPicPr>
          <p:cNvPr id="91138" name="Picture 3">
            <a:extLst>
              <a:ext uri="{FF2B5EF4-FFF2-40B4-BE49-F238E27FC236}">
                <a16:creationId xmlns:a16="http://schemas.microsoft.com/office/drawing/2014/main" id="{5A700B29-DDE7-CE7E-AB85-2248F661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716338"/>
            <a:ext cx="367506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4">
            <a:extLst>
              <a:ext uri="{FF2B5EF4-FFF2-40B4-BE49-F238E27FC236}">
                <a16:creationId xmlns:a16="http://schemas.microsoft.com/office/drawing/2014/main" id="{2B3488D5-CCD4-1362-2764-8C7BC0A32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716338"/>
            <a:ext cx="3000375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1368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>
            <a:extLst>
              <a:ext uri="{FF2B5EF4-FFF2-40B4-BE49-F238E27FC236}">
                <a16:creationId xmlns:a16="http://schemas.microsoft.com/office/drawing/2014/main" id="{306F947A-3FA4-2259-A359-8672F2772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138" y="476250"/>
            <a:ext cx="6623050" cy="731838"/>
          </a:xfrm>
        </p:spPr>
        <p:txBody>
          <a:bodyPr/>
          <a:lstStyle/>
          <a:p>
            <a:pPr eaLnBrk="1" hangingPunct="1"/>
            <a:r>
              <a:rPr lang="en-US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 AND VTE</a:t>
            </a:r>
            <a:endParaRPr lang="en-GB" altLang="fr-FR" sz="3600" b="1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319491" name="Rectangle 3">
            <a:extLst>
              <a:ext uri="{FF2B5EF4-FFF2-40B4-BE49-F238E27FC236}">
                <a16:creationId xmlns:a16="http://schemas.microsoft.com/office/drawing/2014/main" id="{ED294608-4341-32FD-728B-4F7769D4FE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8569325" cy="4967287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Risk of VTE : </a:t>
            </a: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  <a:sym typeface="Symbol" charset="0"/>
              </a:rPr>
              <a:t></a:t>
            </a:r>
            <a:r>
              <a:rPr lang="en-I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5-10 x during pregnancy and 15-35 x in post-partum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I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Incidence : 0.5-2.2/1000 pregnancies (0.71: DVT - 0.15 : PE)</a:t>
            </a:r>
          </a:p>
          <a:p>
            <a:pPr marL="0" indent="0" eaLnBrk="1" fontAlgn="auto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I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Leading cause of non-obstetric maternal death in develop countries. Increased morbidity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I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Lack of high quality data specific to pregnancy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I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EB0ECA7-7531-CF73-D532-111DE8F31DA5}"/>
              </a:ext>
            </a:extLst>
          </p:cNvPr>
          <p:cNvCxnSpPr/>
          <p:nvPr/>
        </p:nvCxnSpPr>
        <p:spPr>
          <a:xfrm>
            <a:off x="395288" y="1268413"/>
            <a:ext cx="81375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2435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159B8-800B-1347-80F1-BF477140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17633"/>
            <a:ext cx="7886700" cy="994172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INCIDENCE VTE IN PREGNANCY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2B853D-7EB6-984A-9BDF-3D4BE6C9ED5A}"/>
              </a:ext>
            </a:extLst>
          </p:cNvPr>
          <p:cNvSpPr/>
          <p:nvPr/>
        </p:nvSpPr>
        <p:spPr>
          <a:xfrm>
            <a:off x="214312" y="1292773"/>
            <a:ext cx="8815865" cy="395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500" dirty="0"/>
              <a:t>50% of the </a:t>
            </a:r>
            <a:r>
              <a:rPr lang="fr-FR" sz="1500" dirty="0" err="1"/>
              <a:t>thrombotic</a:t>
            </a:r>
            <a:r>
              <a:rPr lang="fr-FR" sz="1500" dirty="0"/>
              <a:t> </a:t>
            </a:r>
            <a:r>
              <a:rPr lang="fr-FR" sz="1500" dirty="0" err="1"/>
              <a:t>events</a:t>
            </a:r>
            <a:r>
              <a:rPr lang="fr-FR" sz="1500" dirty="0"/>
              <a:t> </a:t>
            </a:r>
            <a:r>
              <a:rPr lang="fr-FR" sz="1500" dirty="0" err="1"/>
              <a:t>occur</a:t>
            </a:r>
            <a:r>
              <a:rPr lang="fr-FR" sz="1500" dirty="0"/>
              <a:t> </a:t>
            </a:r>
            <a:r>
              <a:rPr lang="fr-FR" sz="1500" dirty="0" err="1"/>
              <a:t>during</a:t>
            </a:r>
            <a:r>
              <a:rPr lang="fr-FR" sz="1500" dirty="0"/>
              <a:t> 6 </a:t>
            </a:r>
            <a:r>
              <a:rPr lang="fr-FR" sz="1500" dirty="0" err="1"/>
              <a:t>weeks</a:t>
            </a:r>
            <a:r>
              <a:rPr lang="fr-FR" sz="1500" dirty="0"/>
              <a:t> post-partum.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CA9E2D3-6718-EB42-9D8E-FC9E881F6DCD}"/>
              </a:ext>
            </a:extLst>
          </p:cNvPr>
          <p:cNvGrpSpPr/>
          <p:nvPr/>
        </p:nvGrpSpPr>
        <p:grpSpPr>
          <a:xfrm>
            <a:off x="3635896" y="1794540"/>
            <a:ext cx="2401639" cy="2269313"/>
            <a:chOff x="6654800" y="2260600"/>
            <a:chExt cx="4826000" cy="408940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DA0ABBF-98F0-BF44-A637-30C20331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54800" y="2623712"/>
              <a:ext cx="4584700" cy="37262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4C43C2-33FE-F143-BD38-0F58815B969D}"/>
                </a:ext>
              </a:extLst>
            </p:cNvPr>
            <p:cNvSpPr/>
            <p:nvPr/>
          </p:nvSpPr>
          <p:spPr>
            <a:xfrm>
              <a:off x="10896600" y="2260600"/>
              <a:ext cx="5842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5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E3FB3FD-EF96-3E45-92ED-C938E0F4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39" y="2035699"/>
            <a:ext cx="3098572" cy="166687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D1A192-E4BE-674A-92F2-3F34DCE06B98}"/>
              </a:ext>
            </a:extLst>
          </p:cNvPr>
          <p:cNvSpPr txBox="1"/>
          <p:nvPr/>
        </p:nvSpPr>
        <p:spPr>
          <a:xfrm>
            <a:off x="178854" y="3763771"/>
            <a:ext cx="40576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25" dirty="0"/>
              <a:t>Ginsberg JS </a:t>
            </a:r>
            <a:r>
              <a:rPr lang="fr-FR" sz="825" i="1" dirty="0" err="1"/>
              <a:t>Thromb</a:t>
            </a:r>
            <a:r>
              <a:rPr lang="fr-FR" sz="825" i="1" dirty="0"/>
              <a:t> </a:t>
            </a:r>
            <a:r>
              <a:rPr lang="fr-FR" sz="825" i="1" dirty="0" err="1"/>
              <a:t>Haemost</a:t>
            </a:r>
            <a:r>
              <a:rPr lang="fr-FR" sz="825" i="1" dirty="0"/>
              <a:t> </a:t>
            </a:r>
            <a:r>
              <a:rPr lang="fr-FR" sz="825" dirty="0"/>
              <a:t>1992; 67:519-20</a:t>
            </a:r>
          </a:p>
          <a:p>
            <a:r>
              <a:rPr lang="fr-FR" sz="825" dirty="0"/>
              <a:t>Hull RD </a:t>
            </a:r>
            <a:r>
              <a:rPr lang="fr-FR" sz="825" i="1" dirty="0"/>
              <a:t>Ann Inter Med </a:t>
            </a:r>
            <a:r>
              <a:rPr lang="fr-FR" sz="825" dirty="0"/>
              <a:t>1990;112:663-7</a:t>
            </a:r>
          </a:p>
          <a:p>
            <a:r>
              <a:rPr lang="fr-FR" sz="825" dirty="0" err="1"/>
              <a:t>Riete</a:t>
            </a:r>
            <a:r>
              <a:rPr lang="fr-FR" sz="825" dirty="0"/>
              <a:t> </a:t>
            </a:r>
            <a:r>
              <a:rPr lang="fr-FR" sz="825" i="1" dirty="0" err="1"/>
              <a:t>Registry</a:t>
            </a:r>
            <a:r>
              <a:rPr lang="fr-FR" sz="825" i="1" dirty="0"/>
              <a:t> </a:t>
            </a:r>
            <a:r>
              <a:rPr lang="fr-FR" sz="825" i="1" dirty="0" err="1"/>
              <a:t>Thromb</a:t>
            </a:r>
            <a:r>
              <a:rPr lang="fr-FR" sz="825" i="1" dirty="0"/>
              <a:t> </a:t>
            </a:r>
            <a:r>
              <a:rPr lang="fr-FR" sz="825" i="1" dirty="0" err="1"/>
              <a:t>Haemost</a:t>
            </a:r>
            <a:r>
              <a:rPr lang="fr-FR" sz="825" i="1" dirty="0"/>
              <a:t> </a:t>
            </a:r>
            <a:r>
              <a:rPr lang="fr-FR" sz="825" dirty="0"/>
              <a:t>2007;97:186-90</a:t>
            </a:r>
          </a:p>
          <a:p>
            <a:r>
              <a:rPr lang="fr-FR" sz="825" dirty="0"/>
              <a:t>Jacobsen AF </a:t>
            </a:r>
            <a:r>
              <a:rPr lang="fr-FR" sz="825" i="1" dirty="0"/>
              <a:t>Am J </a:t>
            </a:r>
            <a:r>
              <a:rPr lang="fr-FR" sz="825" i="1" dirty="0" err="1"/>
              <a:t>Obstet</a:t>
            </a:r>
            <a:r>
              <a:rPr lang="fr-FR" sz="825" i="1" dirty="0"/>
              <a:t> </a:t>
            </a:r>
            <a:r>
              <a:rPr lang="fr-FR" sz="825" i="1" dirty="0" err="1"/>
              <a:t>Gynecol</a:t>
            </a:r>
            <a:r>
              <a:rPr lang="fr-FR" sz="825" i="1" dirty="0"/>
              <a:t> </a:t>
            </a:r>
            <a:r>
              <a:rPr lang="fr-FR" sz="825" dirty="0"/>
              <a:t>2008;198:233 e1-7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74FEA55-DA88-9C45-B80C-EE2BAF0B1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214" y="1688587"/>
            <a:ext cx="2810963" cy="302999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1401FB-09C6-AA4C-B9D7-3493F5A4A41A}"/>
              </a:ext>
            </a:extLst>
          </p:cNvPr>
          <p:cNvSpPr txBox="1"/>
          <p:nvPr/>
        </p:nvSpPr>
        <p:spPr>
          <a:xfrm>
            <a:off x="6590063" y="4736135"/>
            <a:ext cx="234315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25" dirty="0"/>
              <a:t>Kamel H NEJM 2014;370:1307-1315</a:t>
            </a:r>
          </a:p>
          <a:p>
            <a:r>
              <a:rPr lang="fr-FR" sz="825" dirty="0"/>
              <a:t>Meng K J </a:t>
            </a:r>
            <a:r>
              <a:rPr lang="fr-FR" sz="825" dirty="0" err="1"/>
              <a:t>Matern</a:t>
            </a:r>
            <a:r>
              <a:rPr lang="fr-FR" sz="825" dirty="0"/>
              <a:t> </a:t>
            </a:r>
            <a:r>
              <a:rPr lang="fr-FR" sz="825" dirty="0" err="1"/>
              <a:t>Fetal</a:t>
            </a:r>
            <a:r>
              <a:rPr lang="fr-FR" sz="825" dirty="0"/>
              <a:t> </a:t>
            </a:r>
            <a:r>
              <a:rPr lang="fr-FR" sz="825" dirty="0" err="1"/>
              <a:t>Neonatal</a:t>
            </a:r>
            <a:r>
              <a:rPr lang="fr-FR" sz="825" dirty="0"/>
              <a:t> Med 2014:7:1-9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386F49-DB14-28FC-A7E2-7C352EC2BC3C}"/>
              </a:ext>
            </a:extLst>
          </p:cNvPr>
          <p:cNvSpPr txBox="1"/>
          <p:nvPr/>
        </p:nvSpPr>
        <p:spPr>
          <a:xfrm>
            <a:off x="178854" y="4581128"/>
            <a:ext cx="7582784" cy="1863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Risk of VTE : </a:t>
            </a:r>
            <a:r>
              <a:rPr lang="en-GB" sz="1800" dirty="0">
                <a:latin typeface="Calibri Light" panose="020F0302020204030204" pitchFamily="34" charset="0"/>
                <a:cs typeface="Calibri Light" panose="020F0302020204030204" pitchFamily="34" charset="0"/>
                <a:sym typeface="Symbol" charset="0"/>
              </a:rPr>
              <a:t></a:t>
            </a:r>
            <a:r>
              <a:rPr lang="en-I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5-10 x during pregnancy and 15-35 x in post-partum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IE" sz="18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Incidence : 0.5-2.2/1000 pregnancies (0.71: DVT - 0.15 : PE)</a:t>
            </a:r>
          </a:p>
          <a:p>
            <a:pPr marL="0" indent="0" eaLnBrk="1" fontAlgn="auto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IE" sz="18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1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Leading cause of non-obstetric maternal death in develop countries.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D8E94CF-6194-2C37-67A9-7BD0817DEECC}"/>
              </a:ext>
            </a:extLst>
          </p:cNvPr>
          <p:cNvCxnSpPr/>
          <p:nvPr/>
        </p:nvCxnSpPr>
        <p:spPr>
          <a:xfrm>
            <a:off x="395288" y="1052736"/>
            <a:ext cx="81375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394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6">
            <a:extLst>
              <a:ext uri="{FF2B5EF4-FFF2-40B4-BE49-F238E27FC236}">
                <a16:creationId xmlns:a16="http://schemas.microsoft.com/office/drawing/2014/main" id="{C84EFE9A-8380-9EDD-D1B4-8C10A5534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BE" altLang="fr-FR" sz="32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CONSEQUENCES OF VTE IN PREGNANCY</a:t>
            </a:r>
            <a:endParaRPr lang="en-GB" altLang="fr-FR" sz="3200" b="1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pic>
        <p:nvPicPr>
          <p:cNvPr id="99330" name="Picture 3" descr="1_4">
            <a:extLst>
              <a:ext uri="{FF2B5EF4-FFF2-40B4-BE49-F238E27FC236}">
                <a16:creationId xmlns:a16="http://schemas.microsoft.com/office/drawing/2014/main" id="{C5895FEB-2922-42E3-4BFE-9CF5136618B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00" y="4797425"/>
            <a:ext cx="2376488" cy="1944688"/>
          </a:xfrm>
        </p:spPr>
      </p:pic>
      <p:pic>
        <p:nvPicPr>
          <p:cNvPr id="99331" name="Picture 4" descr="dvt_pic">
            <a:extLst>
              <a:ext uri="{FF2B5EF4-FFF2-40B4-BE49-F238E27FC236}">
                <a16:creationId xmlns:a16="http://schemas.microsoft.com/office/drawing/2014/main" id="{715CAC69-A55D-94A3-F75C-82736F05629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5963" y="4797425"/>
            <a:ext cx="2159000" cy="1944688"/>
          </a:xfrm>
        </p:spPr>
      </p:pic>
      <p:pic>
        <p:nvPicPr>
          <p:cNvPr id="99332" name="Picture 14" descr="veinvalves">
            <a:extLst>
              <a:ext uri="{FF2B5EF4-FFF2-40B4-BE49-F238E27FC236}">
                <a16:creationId xmlns:a16="http://schemas.microsoft.com/office/drawing/2014/main" id="{3BF21BCE-2624-B370-DF0A-AC140118056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7" b="11137"/>
          <a:stretch>
            <a:fillRect/>
          </a:stretch>
        </p:blipFill>
        <p:spPr>
          <a:xfrm>
            <a:off x="5441950" y="4724400"/>
            <a:ext cx="3451225" cy="1795463"/>
          </a:xfrm>
        </p:spPr>
      </p:pic>
      <p:sp>
        <p:nvSpPr>
          <p:cNvPr id="483334" name="Text Box 6">
            <a:extLst>
              <a:ext uri="{FF2B5EF4-FFF2-40B4-BE49-F238E27FC236}">
                <a16:creationId xmlns:a16="http://schemas.microsoft.com/office/drawing/2014/main" id="{F5AD949F-8D87-671C-402B-5C6EB4E26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830638"/>
            <a:ext cx="1544638" cy="8302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BE" sz="2400" dirty="0">
                <a:latin typeface="+mj-lt"/>
                <a:ea typeface="ＭＳ Ｐゴシック" charset="0"/>
              </a:rPr>
              <a:t>Pulmonary</a:t>
            </a:r>
          </a:p>
          <a:p>
            <a:pPr eaLnBrk="1" hangingPunct="1">
              <a:defRPr/>
            </a:pPr>
            <a:r>
              <a:rPr lang="fr-BE" sz="2400" dirty="0">
                <a:latin typeface="+mj-lt"/>
                <a:ea typeface="ＭＳ Ｐゴシック" charset="0"/>
              </a:rPr>
              <a:t>Embolism</a:t>
            </a:r>
            <a:endParaRPr lang="en-GB" sz="2400" dirty="0">
              <a:latin typeface="+mj-lt"/>
              <a:ea typeface="ＭＳ Ｐゴシック" charset="0"/>
            </a:endParaRPr>
          </a:p>
        </p:txBody>
      </p:sp>
      <p:sp>
        <p:nvSpPr>
          <p:cNvPr id="483335" name="Text Box 7">
            <a:extLst>
              <a:ext uri="{FF2B5EF4-FFF2-40B4-BE49-F238E27FC236}">
                <a16:creationId xmlns:a16="http://schemas.microsoft.com/office/drawing/2014/main" id="{24447DEB-F4B0-0D11-0BCE-8FAEF264E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124325"/>
            <a:ext cx="2017713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BE" sz="2400" dirty="0">
                <a:latin typeface="+mj-lt"/>
                <a:ea typeface="ＭＳ Ｐゴシック" charset="0"/>
              </a:rPr>
              <a:t>Recurrent DVT</a:t>
            </a:r>
            <a:endParaRPr lang="en-GB" sz="2400" dirty="0">
              <a:latin typeface="+mj-lt"/>
              <a:ea typeface="ＭＳ Ｐゴシック" charset="0"/>
            </a:endParaRPr>
          </a:p>
        </p:txBody>
      </p:sp>
      <p:sp>
        <p:nvSpPr>
          <p:cNvPr id="483336" name="Text Box 8">
            <a:extLst>
              <a:ext uri="{FF2B5EF4-FFF2-40B4-BE49-F238E27FC236}">
                <a16:creationId xmlns:a16="http://schemas.microsoft.com/office/drawing/2014/main" id="{9708AA89-744D-A691-5F29-E2A4B2AD4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9013" y="3830638"/>
            <a:ext cx="2228850" cy="8302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BE" sz="2400" dirty="0">
                <a:latin typeface="+mn-lt"/>
                <a:ea typeface="ＭＳ Ｐゴシック" charset="0"/>
              </a:rPr>
              <a:t>Post-thrombotic</a:t>
            </a:r>
          </a:p>
          <a:p>
            <a:pPr eaLnBrk="1" hangingPunct="1">
              <a:defRPr/>
            </a:pPr>
            <a:r>
              <a:rPr lang="fr-BE" sz="2400" dirty="0">
                <a:latin typeface="+mn-lt"/>
                <a:ea typeface="ＭＳ Ｐゴシック" charset="0"/>
              </a:rPr>
              <a:t>Syndrome</a:t>
            </a:r>
            <a:endParaRPr lang="en-GB" sz="2400" dirty="0">
              <a:latin typeface="+mn-lt"/>
              <a:ea typeface="ＭＳ Ｐゴシック" charset="0"/>
            </a:endParaRPr>
          </a:p>
        </p:txBody>
      </p:sp>
      <p:sp>
        <p:nvSpPr>
          <p:cNvPr id="99336" name="Line 12">
            <a:extLst>
              <a:ext uri="{FF2B5EF4-FFF2-40B4-BE49-F238E27FC236}">
                <a16:creationId xmlns:a16="http://schemas.microsoft.com/office/drawing/2014/main" id="{927A57F8-7DFC-3C43-DBD8-719E8F1275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4365625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9337" name="Line 13">
            <a:extLst>
              <a:ext uri="{FF2B5EF4-FFF2-40B4-BE49-F238E27FC236}">
                <a16:creationId xmlns:a16="http://schemas.microsoft.com/office/drawing/2014/main" id="{6D2AAF0A-5B5F-8470-9484-5D39693317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5875" y="4365625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9338" name="Line 15">
            <a:extLst>
              <a:ext uri="{FF2B5EF4-FFF2-40B4-BE49-F238E27FC236}">
                <a16:creationId xmlns:a16="http://schemas.microsoft.com/office/drawing/2014/main" id="{85643897-341D-B686-B370-6B5A851EF3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35734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9339" name="Rectangle 17">
            <a:extLst>
              <a:ext uri="{FF2B5EF4-FFF2-40B4-BE49-F238E27FC236}">
                <a16:creationId xmlns:a16="http://schemas.microsoft.com/office/drawing/2014/main" id="{D151107B-D5CE-266B-B00B-CF831DCC0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495425"/>
            <a:ext cx="4319587" cy="19335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lang="en-IE" altLang="fr-FR" sz="2000">
                <a:latin typeface="Calibri Light" panose="020F0302020204030204" pitchFamily="34" charset="0"/>
                <a:cs typeface="Calibri Light" panose="020F0302020204030204" pitchFamily="34" charset="0"/>
              </a:rPr>
              <a:t>Maternal mortality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IE" altLang="fr-FR" sz="2000">
                <a:latin typeface="Calibri Light" panose="020F0302020204030204" pitchFamily="34" charset="0"/>
                <a:cs typeface="Calibri Light" panose="020F0302020204030204" pitchFamily="34" charset="0"/>
              </a:rPr>
              <a:t>Recurrent VTE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IE" altLang="fr-FR" sz="2000">
                <a:latin typeface="Calibri Light" panose="020F0302020204030204" pitchFamily="34" charset="0"/>
                <a:cs typeface="Calibri Light" panose="020F0302020204030204" pitchFamily="34" charset="0"/>
              </a:rPr>
              <a:t>Venous insufficiency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IE" altLang="fr-FR" sz="2000">
                <a:latin typeface="Calibri Light" panose="020F0302020204030204" pitchFamily="34" charset="0"/>
                <a:cs typeface="Calibri Light" panose="020F0302020204030204" pitchFamily="34" charset="0"/>
              </a:rPr>
              <a:t>Post-thrombotic syndrome (PTS)</a:t>
            </a:r>
          </a:p>
          <a:p>
            <a:pPr>
              <a:lnSpc>
                <a:spcPct val="130000"/>
              </a:lnSpc>
              <a:buFontTx/>
              <a:buChar char="•"/>
            </a:pPr>
            <a:endParaRPr lang="en-IE" altLang="fr-FR" sz="20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9340" name="Line 18">
            <a:extLst>
              <a:ext uri="{FF2B5EF4-FFF2-40B4-BE49-F238E27FC236}">
                <a16:creationId xmlns:a16="http://schemas.microsoft.com/office/drawing/2014/main" id="{1DE3B089-72F7-799E-2D38-C7F5E2C45C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03350" y="3141663"/>
            <a:ext cx="7207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9341" name="Line 20">
            <a:extLst>
              <a:ext uri="{FF2B5EF4-FFF2-40B4-BE49-F238E27FC236}">
                <a16:creationId xmlns:a16="http://schemas.microsoft.com/office/drawing/2014/main" id="{0CABE6EE-AC4A-FC1A-5C4E-9479E9335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5" y="3068638"/>
            <a:ext cx="7921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advTm="2695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3CE1969-AE84-32A7-4EA1-B55D89A5C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2" y="4723192"/>
            <a:ext cx="2190502" cy="196773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2A8CF6AD-226D-23E4-4AF3-0A91973D9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376201"/>
            <a:ext cx="8135938" cy="719138"/>
          </a:xfrm>
        </p:spPr>
        <p:txBody>
          <a:bodyPr/>
          <a:lstStyle/>
          <a:p>
            <a:pPr eaLnBrk="1" hangingPunct="1"/>
            <a:r>
              <a:rPr lang="en-US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 AND RISK FACTORS FOR VTE</a:t>
            </a:r>
          </a:p>
        </p:txBody>
      </p:sp>
      <p:sp>
        <p:nvSpPr>
          <p:cNvPr id="95234" name="Rectangle 3">
            <a:extLst>
              <a:ext uri="{FF2B5EF4-FFF2-40B4-BE49-F238E27FC236}">
                <a16:creationId xmlns:a16="http://schemas.microsoft.com/office/drawing/2014/main" id="{1A02409F-FA56-D1A2-0F58-4CD65CB183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4213" y="1600200"/>
            <a:ext cx="5638800" cy="1671638"/>
          </a:xfrm>
          <a:ln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fr-FR" sz="2000" b="1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  <a:sym typeface="Symbol" pitchFamily="2" charset="2"/>
              </a:rPr>
              <a:t>STASIS – Mechanical factors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fr-FR" sz="18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  <a:sym typeface="Symbol" pitchFamily="2" charset="2"/>
              </a:rPr>
              <a:t>Slowdown of blood flow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fr-FR" sz="18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  <a:sym typeface="Symbol" pitchFamily="2" charset="2"/>
              </a:rPr>
              <a:t>Reduction of vascular tone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fr-FR" sz="18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  <a:sym typeface="Symbol" pitchFamily="2" charset="2"/>
              </a:rPr>
              <a:t>Compression of veins by uterus (left &gt; right)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fr-FR" sz="18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  <a:sym typeface="Symbol" pitchFamily="2" charset="2"/>
              </a:rPr>
              <a:t>Decreased mobility</a:t>
            </a:r>
          </a:p>
        </p:txBody>
      </p:sp>
      <p:sp>
        <p:nvSpPr>
          <p:cNvPr id="95235" name="Rectangle 4">
            <a:extLst>
              <a:ext uri="{FF2B5EF4-FFF2-40B4-BE49-F238E27FC236}">
                <a16:creationId xmlns:a16="http://schemas.microsoft.com/office/drawing/2014/main" id="{E97ACC92-E030-EE71-1E02-F2A550EF1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3601601"/>
            <a:ext cx="6897637" cy="155559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US" altLang="fr-FR" sz="2000" b="1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HYPERCOAGULABILITY STATE</a:t>
            </a:r>
          </a:p>
          <a:p>
            <a:pPr>
              <a:buFontTx/>
              <a:buChar char="–"/>
            </a:pPr>
            <a:r>
              <a:rPr lang="en-US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Increase of Fibrinogen, FVIII and VWF</a:t>
            </a:r>
          </a:p>
          <a:p>
            <a:pPr>
              <a:buFontTx/>
              <a:buChar char="–"/>
            </a:pPr>
            <a:r>
              <a:rPr lang="en-US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Reduction of inhibitors (</a:t>
            </a:r>
            <a:r>
              <a:rPr lang="en-US" altLang="fr-FR" sz="18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protein S and activated </a:t>
            </a:r>
            <a:r>
              <a:rPr lang="en-US" altLang="fr-FR" sz="1800" dirty="0" err="1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prot</a:t>
            </a:r>
            <a:r>
              <a:rPr lang="en-US" altLang="fr-FR" sz="18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 C resistance</a:t>
            </a:r>
            <a:r>
              <a:rPr lang="en-US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) </a:t>
            </a:r>
          </a:p>
          <a:p>
            <a:pPr>
              <a:buFontTx/>
              <a:buChar char="–"/>
            </a:pPr>
            <a:r>
              <a:rPr lang="en-US" altLang="fr-FR" sz="2000" dirty="0" err="1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Hypofibrinolysis</a:t>
            </a:r>
            <a:endParaRPr lang="en-US" altLang="fr-FR" sz="2000" dirty="0">
              <a:latin typeface="Calibri Light" panose="020F0302020204030204" pitchFamily="34" charset="0"/>
              <a:cs typeface="Calibri Light" panose="020F0302020204030204" pitchFamily="34" charset="0"/>
              <a:sym typeface="Symbol" pitchFamily="2" charset="2"/>
            </a:endParaRPr>
          </a:p>
        </p:txBody>
      </p:sp>
      <p:sp>
        <p:nvSpPr>
          <p:cNvPr id="95236" name="Rectangle 5">
            <a:extLst>
              <a:ext uri="{FF2B5EF4-FFF2-40B4-BE49-F238E27FC236}">
                <a16:creationId xmlns:a16="http://schemas.microsoft.com/office/drawing/2014/main" id="{BC05C57F-9497-BF9C-DA43-FDB476C4E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5614988"/>
            <a:ext cx="5334000" cy="838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US" altLang="fr-FR" sz="2000" b="1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VASCULAR INJURY / LESION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fr-FR" sz="2000" dirty="0">
                <a:latin typeface="Calibri Light" panose="020F0302020204030204" pitchFamily="34" charset="0"/>
                <a:cs typeface="Calibri Light" panose="020F0302020204030204" pitchFamily="34" charset="0"/>
                <a:sym typeface="Symbol" pitchFamily="2" charset="2"/>
              </a:rPr>
              <a:t>- Delivery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5635F14-5A84-B074-1121-F95B495BFDFF}"/>
              </a:ext>
            </a:extLst>
          </p:cNvPr>
          <p:cNvCxnSpPr/>
          <p:nvPr/>
        </p:nvCxnSpPr>
        <p:spPr>
          <a:xfrm>
            <a:off x="539750" y="1268413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685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>
            <a:extLst>
              <a:ext uri="{FF2B5EF4-FFF2-40B4-BE49-F238E27FC236}">
                <a16:creationId xmlns:a16="http://schemas.microsoft.com/office/drawing/2014/main" id="{656F7D6D-A0D3-BF80-E519-6D7A5F3E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719137"/>
          </a:xfrm>
        </p:spPr>
        <p:txBody>
          <a:bodyPr/>
          <a:lstStyle/>
          <a:p>
            <a:pPr eaLnBrk="1" hangingPunct="1"/>
            <a:r>
              <a:rPr lang="en-US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INDIVIDUAL RISK ASSESSMENT FOR VTE</a:t>
            </a:r>
          </a:p>
        </p:txBody>
      </p:sp>
      <p:sp>
        <p:nvSpPr>
          <p:cNvPr id="325635" name="Rectangle 3">
            <a:extLst>
              <a:ext uri="{FF2B5EF4-FFF2-40B4-BE49-F238E27FC236}">
                <a16:creationId xmlns:a16="http://schemas.microsoft.com/office/drawing/2014/main" id="{6533D60E-84F1-A1D5-73B6-3C46FE9A72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9" y="1052513"/>
            <a:ext cx="7345064" cy="2617787"/>
          </a:xfrm>
          <a:ln>
            <a:solidFill>
              <a:schemeClr val="tx2"/>
            </a:solidFill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1800" b="1" dirty="0">
                <a:latin typeface="+mj-lt"/>
                <a:ea typeface="+mn-ea"/>
                <a:cs typeface="+mn-cs"/>
                <a:sym typeface="Symbol" charset="0"/>
              </a:rPr>
              <a:t>BEFORE PREGNANCY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History of unprovoked or estrogen-related VTE  </a:t>
            </a:r>
            <a:endParaRPr lang="en-US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Symbol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Thrombophilia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Age &gt; 35 years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Obesity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Multiparity</a:t>
            </a:r>
            <a:endParaRPr lang="en-US" sz="20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Symbol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Venous insufficiency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0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Symbol" charset="0"/>
              </a:rPr>
              <a:t>Nephrotic syndrome, systemic disease (sickle cell and LED)</a:t>
            </a:r>
          </a:p>
        </p:txBody>
      </p:sp>
      <p:sp>
        <p:nvSpPr>
          <p:cNvPr id="325636" name="Rectangle 4">
            <a:extLst>
              <a:ext uri="{FF2B5EF4-FFF2-40B4-BE49-F238E27FC236}">
                <a16:creationId xmlns:a16="http://schemas.microsoft.com/office/drawing/2014/main" id="{D0144634-DCC7-30FB-C3AE-25C053435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3816350"/>
            <a:ext cx="6019800" cy="28527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1800" b="1" dirty="0">
                <a:latin typeface="+mj-lt"/>
                <a:ea typeface="ＭＳ Ｐゴシック" charset="0"/>
                <a:sym typeface="Symbol" charset="0"/>
              </a:rPr>
              <a:t>DURING PREGNANCY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Immobility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Hyperemesis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Dehydration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Ovarian </a:t>
            </a:r>
            <a:r>
              <a:rPr lang="en-US" dirty="0" err="1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hyperstimulation</a:t>
            </a:r>
            <a:endParaRPr lang="en-US" dirty="0">
              <a:latin typeface="Calibri Light" panose="020F0302020204030204" pitchFamily="34" charset="0"/>
              <a:ea typeface="ＭＳ Ｐゴシック" charset="0"/>
              <a:cs typeface="Calibri Light" panose="020F0302020204030204" pitchFamily="34" charset="0"/>
              <a:sym typeface="Symbo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b="1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Preeclampsia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Cesarean section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dirty="0"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  <a:sym typeface="Symbol" charset="0"/>
              </a:rPr>
              <a:t>Infection or inflammatory process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endParaRPr lang="en-US" sz="1600" dirty="0">
              <a:latin typeface="Arial" charset="0"/>
              <a:ea typeface="ＭＳ Ｐゴシック" charset="0"/>
              <a:sym typeface="Symbol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E7BE79D-431F-1235-44EA-10D5237BBFE6}"/>
              </a:ext>
            </a:extLst>
          </p:cNvPr>
          <p:cNvCxnSpPr/>
          <p:nvPr/>
        </p:nvCxnSpPr>
        <p:spPr>
          <a:xfrm>
            <a:off x="396875" y="908050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9407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474E016D-154C-FD09-600F-E92A490E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924800" cy="1323975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THROMBOPHILIA AND RISK OF DVT </a:t>
            </a:r>
            <a:b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DURING PREGNANCY</a:t>
            </a:r>
            <a:endParaRPr lang="en-GB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pic>
        <p:nvPicPr>
          <p:cNvPr id="116738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91B18EB6-5AA8-0FA6-ABD2-82C1B1A2F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2205038"/>
            <a:ext cx="9144000" cy="411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B129036-729C-8A9E-D925-45DA74188A7C}"/>
              </a:ext>
            </a:extLst>
          </p:cNvPr>
          <p:cNvCxnSpPr/>
          <p:nvPr/>
        </p:nvCxnSpPr>
        <p:spPr>
          <a:xfrm>
            <a:off x="539750" y="1700213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2872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F37A1AD-B4C3-914A-8B15-330203CD94FB}"/>
              </a:ext>
            </a:extLst>
          </p:cNvPr>
          <p:cNvSpPr txBox="1"/>
          <p:nvPr/>
        </p:nvSpPr>
        <p:spPr>
          <a:xfrm>
            <a:off x="107504" y="6390372"/>
            <a:ext cx="1234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/>
              <a:t>ESC 2019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997F59A-D43A-0D4B-A1FF-5F34F94D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19" y="1124744"/>
            <a:ext cx="6290362" cy="51435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B70DBC1-75F9-097D-FD7D-FE69F893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463"/>
            <a:ext cx="8229600" cy="62071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anchor="ctr">
            <a:normAutofit fontScale="90000" lnSpcReduction="100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BE" sz="40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</a:t>
            </a:r>
            <a:r>
              <a:rPr lang="fr-BE" sz="36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DIAGNOSIS OF VTE DURING PREGNANCY</a:t>
            </a:r>
            <a:endParaRPr lang="fr-FR" sz="3200" b="1" dirty="0">
              <a:solidFill>
                <a:srgbClr val="FF0000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372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19D0F644-2FEE-5654-7880-6E786100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838200"/>
          </a:xfrm>
        </p:spPr>
        <p:txBody>
          <a:bodyPr/>
          <a:lstStyle/>
          <a:p>
            <a:pPr eaLnBrk="1" hangingPunct="1"/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ANTITHROMBOTIC DRUGS</a:t>
            </a:r>
            <a:b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</a:br>
            <a:r>
              <a:rPr lang="fr-BE" altLang="fr-FR" sz="32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DURING PREGNANCY</a:t>
            </a:r>
            <a:endParaRPr lang="en-GB" altLang="fr-FR" sz="32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C6041DD8-01AD-1F14-FB1D-6D7EAB9D8D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424862" cy="5400675"/>
          </a:xfrm>
          <a:ln>
            <a:solidFill>
              <a:schemeClr val="tx2"/>
            </a:solidFill>
            <a:miter lim="800000"/>
            <a:headEnd/>
            <a:tailEnd/>
          </a:ln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VKA (Sintrom, Marevan, Marcoumar) relatively contra-indicated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Cross the placenta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Risk of bleeding and pregnancy loss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Teratogenic  (6-12 weeks)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IE" sz="22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2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LMWH : </a:t>
            </a:r>
            <a:r>
              <a:rPr lang="en-IE" sz="22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anticoagulant agent of choice </a:t>
            </a:r>
            <a:r>
              <a:rPr lang="en-IE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(except in HIT)</a:t>
            </a:r>
            <a:endParaRPr lang="en-IE" sz="22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Excellent bioavailability and predictable effect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Does not cross the placenta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Short half-life </a:t>
            </a: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endParaRPr lang="en-IE" sz="22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Fondaparinux has been safely used in case of HIT or allergy to heparin</a:t>
            </a:r>
          </a:p>
          <a:p>
            <a:pPr marL="457200" lvl="1" indent="0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None/>
              <a:defRPr/>
            </a:pPr>
            <a:endParaRPr lang="en-IE" sz="22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IE" sz="22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DOACs : contra-indicated during pregnancy and breast feeding</a:t>
            </a:r>
          </a:p>
          <a:p>
            <a:pPr lvl="1" eaLnBrk="1" fontAlgn="auto" hangingPunct="1">
              <a:lnSpc>
                <a:spcPct val="130000"/>
              </a:lnSpc>
              <a:spcAft>
                <a:spcPts val="0"/>
              </a:spcAft>
              <a:buFont typeface="Arial"/>
              <a:buChar char="–"/>
              <a:defRPr/>
            </a:pPr>
            <a:endParaRPr lang="en-IE" sz="1800" dirty="0">
              <a:latin typeface="Arial" charset="0"/>
              <a:ea typeface="+mn-ea"/>
            </a:endParaRPr>
          </a:p>
        </p:txBody>
      </p:sp>
    </p:spTree>
  </p:cSld>
  <p:clrMapOvr>
    <a:masterClrMapping/>
  </p:clrMapOvr>
  <p:transition spd="slow" advTm="67959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047D267D-5AE5-2B77-2B75-ECF54EE31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14288"/>
            <a:ext cx="7848600" cy="1066801"/>
          </a:xfrm>
        </p:spPr>
        <p:txBody>
          <a:bodyPr/>
          <a:lstStyle/>
          <a:p>
            <a:pPr eaLnBrk="1" hangingPunct="1"/>
            <a:r>
              <a:rPr lang="fr-BE" altLang="fr-FR" sz="36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VTE TREATMENT DURING PREGNANCY</a:t>
            </a:r>
            <a:endParaRPr lang="en-GB" altLang="fr-FR" sz="3600" b="1" dirty="0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99330" name="Rectangle 3">
            <a:extLst>
              <a:ext uri="{FF2B5EF4-FFF2-40B4-BE49-F238E27FC236}">
                <a16:creationId xmlns:a16="http://schemas.microsoft.com/office/drawing/2014/main" id="{2EDE8847-0973-2C20-822A-3EAC8266DD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4988" y="1165225"/>
            <a:ext cx="8069262" cy="5000079"/>
          </a:xfrm>
          <a:ln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30000"/>
              </a:lnSpc>
              <a:buFont typeface="Arial" charset="0"/>
              <a:buChar char="•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Dose and duration of LMWH:</a:t>
            </a:r>
          </a:p>
          <a:p>
            <a:pPr lvl="1" eaLnBrk="1" hangingPunct="1">
              <a:lnSpc>
                <a:spcPct val="130000"/>
              </a:lnSpc>
              <a:buFont typeface="Arial" charset="0"/>
              <a:buChar char="–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Twice a day (over once a day treatment*)</a:t>
            </a:r>
          </a:p>
          <a:p>
            <a:pPr lvl="1" eaLnBrk="1" hangingPunct="1">
              <a:lnSpc>
                <a:spcPct val="130000"/>
              </a:lnSpc>
              <a:buFont typeface="Arial" charset="0"/>
              <a:buChar char="–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Throughout pregnancy and at least 6 weeks postpartum or at least 3 months</a:t>
            </a:r>
          </a:p>
          <a:p>
            <a:pPr lvl="1" eaLnBrk="1" hangingPunct="1">
              <a:lnSpc>
                <a:spcPct val="130000"/>
              </a:lnSpc>
              <a:buFont typeface="Arial" charset="0"/>
              <a:buChar char="–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If distal DVT : consider reduced LMWH after 3 months of full treatment</a:t>
            </a:r>
          </a:p>
          <a:p>
            <a:pPr lvl="1" eaLnBrk="1" hangingPunct="1">
              <a:lnSpc>
                <a:spcPct val="130000"/>
              </a:lnSpc>
              <a:buFont typeface="Arial" charset="0"/>
              <a:buChar char="–"/>
              <a:defRPr/>
            </a:pPr>
            <a:endParaRPr lang="en-IE" sz="1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>
              <a:lnSpc>
                <a:spcPct val="130000"/>
              </a:lnSpc>
              <a:buFont typeface="Arial" charset="0"/>
              <a:buChar char="•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Monitoring : </a:t>
            </a:r>
          </a:p>
          <a:p>
            <a:pPr lvl="1" eaLnBrk="1" hangingPunct="1">
              <a:lnSpc>
                <a:spcPct val="130000"/>
              </a:lnSpc>
              <a:buFont typeface="Arial" charset="0"/>
              <a:buChar char="–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Anti-</a:t>
            </a:r>
            <a:r>
              <a:rPr lang="en-IE" sz="1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Xa</a:t>
            </a: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activity if &lt; body weight &lt;50 or &gt;100 kg, renal insufficiency, increased bleeding risk - 3 hours after LMWH injection</a:t>
            </a:r>
          </a:p>
          <a:p>
            <a:pPr lvl="1" eaLnBrk="1" hangingPunct="1">
              <a:lnSpc>
                <a:spcPct val="130000"/>
              </a:lnSpc>
              <a:spcAft>
                <a:spcPts val="1200"/>
              </a:spcAft>
              <a:buFont typeface="Arial" charset="0"/>
              <a:buChar char="–"/>
              <a:defRPr/>
            </a:pPr>
            <a:r>
              <a:rPr lang="en-IE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Platelet count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I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Outpatient treatment if clinically stable, no increased bleeding risk, no maternal co-morbidities and good social support</a:t>
            </a:r>
          </a:p>
          <a:p>
            <a:pPr marL="0" indent="0" eaLnBrk="1" hangingPunct="1">
              <a:lnSpc>
                <a:spcPct val="130000"/>
              </a:lnSpc>
              <a:buNone/>
              <a:defRPr/>
            </a:pPr>
            <a:endParaRPr lang="en-IE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IE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*personal opinion</a:t>
            </a:r>
          </a:p>
        </p:txBody>
      </p:sp>
    </p:spTree>
  </p:cSld>
  <p:clrMapOvr>
    <a:masterClrMapping/>
  </p:clrMapOvr>
  <p:transition spd="slow" advTm="103267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3">
            <a:extLst>
              <a:ext uri="{FF2B5EF4-FFF2-40B4-BE49-F238E27FC236}">
                <a16:creationId xmlns:a16="http://schemas.microsoft.com/office/drawing/2014/main" id="{92A06CAD-8502-276F-96F7-6CDD5C648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628800"/>
            <a:ext cx="7772400" cy="4968875"/>
          </a:xfrm>
        </p:spPr>
        <p:txBody>
          <a:bodyPr/>
          <a:lstStyle/>
          <a:p>
            <a:pPr eaLnBrk="1" hangingPunct="1">
              <a:defRPr/>
            </a:pPr>
            <a:r>
              <a:rPr lang="en-I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Individualized risk-benefit assessment for prophylaxis during pregnancy</a:t>
            </a:r>
          </a:p>
          <a:p>
            <a:pPr eaLnBrk="1" hangingPunct="1">
              <a:defRPr/>
            </a:pPr>
            <a:endParaRPr lang="en-I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defRPr/>
            </a:pPr>
            <a:r>
              <a:rPr lang="en-I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Patient’s perspective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I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defRPr/>
            </a:pPr>
            <a:r>
              <a:rPr lang="en-I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Vigilance versus prophylactic anticoagulation</a:t>
            </a:r>
          </a:p>
          <a:p>
            <a:pPr eaLnBrk="1" hangingPunct="1">
              <a:defRPr/>
            </a:pPr>
            <a:endParaRPr lang="en-I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defRPr/>
            </a:pPr>
            <a:r>
              <a:rPr lang="en-I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Standard or intermediate LMWH dose antepartum</a:t>
            </a:r>
          </a:p>
          <a:p>
            <a:pPr eaLnBrk="1" hangingPunct="1">
              <a:defRPr/>
            </a:pPr>
            <a:endParaRPr lang="en-I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defRPr/>
            </a:pPr>
            <a:r>
              <a:rPr lang="en-I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Standard or intermediate LMWH dose in the post-partum</a:t>
            </a:r>
          </a:p>
          <a:p>
            <a:pPr eaLnBrk="1" hangingPunct="1">
              <a:defRPr/>
            </a:pPr>
            <a:endParaRPr lang="en-IE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defRPr/>
            </a:pPr>
            <a:r>
              <a:rPr lang="en-I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Factors to consider: personal or familial history of VTE, circumstances of VTE, the recurrence of VTE, long-term anticoagulation and the type of thrombophilia.</a:t>
            </a:r>
          </a:p>
          <a:p>
            <a:pPr eaLnBrk="1" hangingPunct="1">
              <a:buFontTx/>
              <a:buNone/>
              <a:defRPr/>
            </a:pPr>
            <a:endParaRPr lang="fr-BE" altLang="fr-FR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fr-BE" altLang="fr-FR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fr-BE" altLang="fr-FR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F5FCC4E-A936-6BBD-6DAE-B93E77A02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333375"/>
            <a:ext cx="8229600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anchor="ctr">
            <a:normAutofit fontScale="97500" lnSpcReduction="100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BE" sz="40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</a:t>
            </a: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VTE PROPHYLAXIS DURING PREGNANCY</a:t>
            </a:r>
            <a:b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</a:b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AND POST-PARTUM</a:t>
            </a:r>
            <a:endParaRPr lang="fr-FR" sz="3200" b="1" dirty="0">
              <a:solidFill>
                <a:srgbClr val="FF0000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8F0E14F-0564-F6BB-B7B7-D7C18C89780F}"/>
              </a:ext>
            </a:extLst>
          </p:cNvPr>
          <p:cNvCxnSpPr/>
          <p:nvPr/>
        </p:nvCxnSpPr>
        <p:spPr>
          <a:xfrm>
            <a:off x="539750" y="1484313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61726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EDC046-CBCD-D3D3-391F-E89498455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44450"/>
            <a:ext cx="8229600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anchor="ctr">
            <a:normAutofit fontScale="97500" lnSpcReduction="100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BE" sz="40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</a:t>
            </a: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VTE prophylaxis during pregnancy</a:t>
            </a:r>
            <a:b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</a:b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and post-partum </a:t>
            </a:r>
            <a:r>
              <a:rPr lang="fr-BE" sz="3200" b="1" dirty="0" err="1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period</a:t>
            </a:r>
            <a:endParaRPr lang="fr-FR" sz="3200" b="1" dirty="0">
              <a:solidFill>
                <a:srgbClr val="FF0000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pic>
        <p:nvPicPr>
          <p:cNvPr id="109570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A39D7224-9922-1B68-C53E-58F20934D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136650"/>
            <a:ext cx="4132263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86317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3">
            <a:extLst>
              <a:ext uri="{FF2B5EF4-FFF2-40B4-BE49-F238E27FC236}">
                <a16:creationId xmlns:a16="http://schemas.microsoft.com/office/drawing/2014/main" id="{AB3C6F38-F1FE-EA2D-EDC0-593880D63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596" y="1124744"/>
            <a:ext cx="7772400" cy="4968875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fr-BE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1 episode of VTE provoked by a transient risk factor - </a:t>
            </a:r>
            <a:r>
              <a:rPr lang="fr-FR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unrelated to pregnancy or estrogen use </a:t>
            </a:r>
            <a:r>
              <a:rPr lang="fr-BE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- no thrombophilia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fr-BE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     → surveillance antepartum and prophylaxis postpartum (6 weeks)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BE" altLang="fr-FR" sz="200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fr-BE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Confirmed obstretric APS: LMWH + aspirine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BE" altLang="fr-FR" sz="200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fr-BE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Prior VTE and long-term anticoaguation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fr-BE" altLang="fr-FR" sz="200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     → intermediate or full dose LMWH antepartum</a:t>
            </a:r>
          </a:p>
          <a:p>
            <a:pPr eaLnBrk="1" hangingPunct="1">
              <a:buFontTx/>
              <a:buNone/>
            </a:pPr>
            <a:endParaRPr lang="fr-BE" altLang="fr-FR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fr-BE" altLang="fr-FR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endParaRPr lang="fr-BE" altLang="fr-FR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fr-BE" altLang="fr-FR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A3915F4-8B42-4CD4-B9E8-39B72FC4ACDC}"/>
              </a:ext>
            </a:extLst>
          </p:cNvPr>
          <p:cNvCxnSpPr/>
          <p:nvPr/>
        </p:nvCxnSpPr>
        <p:spPr>
          <a:xfrm>
            <a:off x="539750" y="908050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D7A3E7D5-9208-4068-12B2-BA2AF4A50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-171450"/>
            <a:ext cx="8856662" cy="11430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anchor="ctr"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BE" sz="40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</a:t>
            </a: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VTE prophylaxis </a:t>
            </a:r>
            <a:r>
              <a:rPr lang="fr-BE" sz="3200" b="1" dirty="0" err="1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during</a:t>
            </a: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</a:t>
            </a:r>
            <a:r>
              <a:rPr lang="fr-BE" sz="3200" b="1" dirty="0" err="1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pregnancy</a:t>
            </a:r>
            <a:r>
              <a:rPr lang="fr-BE" sz="3200" b="1" dirty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and post-partum</a:t>
            </a:r>
            <a:endParaRPr lang="fr-FR" sz="3200" b="1" dirty="0">
              <a:solidFill>
                <a:srgbClr val="FF0000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pic>
        <p:nvPicPr>
          <p:cNvPr id="110596" name="Image 2">
            <a:extLst>
              <a:ext uri="{FF2B5EF4-FFF2-40B4-BE49-F238E27FC236}">
                <a16:creationId xmlns:a16="http://schemas.microsoft.com/office/drawing/2014/main" id="{FBBB44C7-543A-AC0A-7790-7EE287522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4470400"/>
            <a:ext cx="4572000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2643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>
            <a:extLst>
              <a:ext uri="{FF2B5EF4-FFF2-40B4-BE49-F238E27FC236}">
                <a16:creationId xmlns:a16="http://schemas.microsoft.com/office/drawing/2014/main" id="{45DB4763-FF2F-EE0B-C195-9A7971CA2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8001000" cy="1143000"/>
          </a:xfrm>
        </p:spPr>
        <p:txBody>
          <a:bodyPr/>
          <a:lstStyle/>
          <a:p>
            <a:pPr eaLnBrk="1" hangingPunct="1"/>
            <a:r>
              <a:rPr lang="fr-BE" altLang="fr-FR" sz="3600" b="1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Epidural analgesia and LMWH</a:t>
            </a:r>
            <a:endParaRPr lang="en-GB" altLang="fr-FR" sz="3600" b="1">
              <a:solidFill>
                <a:srgbClr val="FF0000"/>
              </a:solidFill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</p:txBody>
      </p:sp>
      <p:sp>
        <p:nvSpPr>
          <p:cNvPr id="399363" name="Rectangle 3">
            <a:extLst>
              <a:ext uri="{FF2B5EF4-FFF2-40B4-BE49-F238E27FC236}">
                <a16:creationId xmlns:a16="http://schemas.microsoft.com/office/drawing/2014/main" id="{BDC7F8BD-3C92-987D-6453-4F62CFFA05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750" y="1628775"/>
            <a:ext cx="7772400" cy="4879975"/>
          </a:xfrm>
        </p:spPr>
        <p:txBody>
          <a:bodyPr rtlCol="0">
            <a:normAutofit fontScale="92500" lnSpcReduction="20000"/>
          </a:bodyPr>
          <a:lstStyle/>
          <a:p>
            <a:pPr algn="just" eaLnBrk="1" fontAlgn="auto" hangingPunct="1">
              <a:lnSpc>
                <a:spcPct val="135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Planned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delivery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if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therapeutic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anticoagulation.</a:t>
            </a:r>
          </a:p>
          <a:p>
            <a:pPr algn="just" eaLnBrk="1" fontAlgn="auto" hangingPunct="1">
              <a:lnSpc>
                <a:spcPct val="135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algn="just" eaLnBrk="1" fontAlgn="auto" hangingPunct="1">
              <a:lnSpc>
                <a:spcPct val="135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Insertion of the needle when the anticoagulant effect is minimal (10-12 hours after last prophylactic injection and 24 hours after last therapeutic injection).</a:t>
            </a:r>
            <a:endParaRPr lang="en-AU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algn="just" eaLnBrk="1" fontAlgn="auto" hangingPunct="1">
              <a:lnSpc>
                <a:spcPct val="135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Resume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prophylactic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LMWH 4-12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hours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following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delivery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and at least 6 hours after insertion/removal of the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catheter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</a:p>
          <a:p>
            <a:pPr algn="just" eaLnBrk="1" fontAlgn="auto" hangingPunct="1">
              <a:lnSpc>
                <a:spcPct val="110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2400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algn="just" eaLnBrk="1" fontAlgn="auto" hangingPunct="1">
              <a:lnSpc>
                <a:spcPct val="135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Resume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therapeutic</a:t>
            </a:r>
            <a:r>
              <a:rPr lang="fr-BE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LMWH 24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hours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following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delivery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24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hours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after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removal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the </a:t>
            </a:r>
            <a:r>
              <a:rPr lang="fr-BE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catheter</a:t>
            </a:r>
            <a:r>
              <a:rPr lang="fr-BE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algn="just" eaLnBrk="1" fontAlgn="auto" hangingPunct="1">
              <a:lnSpc>
                <a:spcPct val="135000"/>
              </a:lnSpc>
              <a:spcAft>
                <a:spcPts val="0"/>
              </a:spcAft>
              <a:buFont typeface="Arial"/>
              <a:buChar char="•"/>
              <a:defRPr/>
            </a:pPr>
            <a:endParaRPr lang="fr-BE" sz="2000" dirty="0">
              <a:latin typeface="+mj-lt"/>
              <a:ea typeface="+mn-ea"/>
              <a:cs typeface="Arial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F63499E-A640-CA4C-B525-874E6C70DB09}"/>
              </a:ext>
            </a:extLst>
          </p:cNvPr>
          <p:cNvCxnSpPr/>
          <p:nvPr/>
        </p:nvCxnSpPr>
        <p:spPr>
          <a:xfrm>
            <a:off x="539750" y="1268413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6512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>
            <a:extLst>
              <a:ext uri="{FF2B5EF4-FFF2-40B4-BE49-F238E27FC236}">
                <a16:creationId xmlns:a16="http://schemas.microsoft.com/office/drawing/2014/main" id="{07A8BDAF-983D-D924-E102-2F218D791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pPr eaLnBrk="1" hangingPunct="1"/>
            <a:r>
              <a:rPr lang="en-GB" altLang="fr-FR" sz="4000" b="1" dirty="0">
                <a:solidFill>
                  <a:srgbClr val="FF0000"/>
                </a:solidFill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THROMBOPHILIA</a:t>
            </a:r>
          </a:p>
        </p:txBody>
      </p:sp>
      <p:sp>
        <p:nvSpPr>
          <p:cNvPr id="114690" name="Rectangle 3">
            <a:extLst>
              <a:ext uri="{FF2B5EF4-FFF2-40B4-BE49-F238E27FC236}">
                <a16:creationId xmlns:a16="http://schemas.microsoft.com/office/drawing/2014/main" id="{99B1D892-BFF2-1ED3-7DC2-380BC32488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052736"/>
            <a:ext cx="8339137" cy="2601367"/>
          </a:xfrm>
          <a:ln w="12700">
            <a:solidFill>
              <a:srgbClr val="3366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Inherited or acquired predisposition towards thrombosis</a:t>
            </a:r>
          </a:p>
          <a:p>
            <a:pPr eaLnBrk="1" hangingPunct="1">
              <a:lnSpc>
                <a:spcPct val="90000"/>
              </a:lnSpc>
            </a:pPr>
            <a:endParaRPr lang="en-GB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Associated with an increased risk of venous thromboembolic disease</a:t>
            </a:r>
          </a:p>
          <a:p>
            <a:pPr eaLnBrk="1" hangingPunct="1">
              <a:lnSpc>
                <a:spcPct val="90000"/>
              </a:lnSpc>
            </a:pPr>
            <a:endParaRPr lang="en-GB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Can be associated with adverse pregnancy outcomes (APL)</a:t>
            </a:r>
          </a:p>
          <a:p>
            <a:pPr eaLnBrk="1" hangingPunct="1">
              <a:lnSpc>
                <a:spcPct val="90000"/>
              </a:lnSpc>
            </a:pPr>
            <a:endParaRPr lang="en-GB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Avoid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testing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during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pregnancy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(&lt; 12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weeks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) and hormonal </a:t>
            </a:r>
            <a:r>
              <a:rPr lang="fr-BE" altLang="fr-FR" sz="2000" dirty="0" err="1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therapy</a:t>
            </a:r>
            <a:r>
              <a:rPr lang="fr-BE" altLang="fr-FR" sz="2000" dirty="0">
                <a:latin typeface="Calibri Light" panose="020F0302020204030204" pitchFamily="34" charset="0"/>
                <a:ea typeface="ＭＳ Ｐゴシック" panose="020B0600070205080204" pitchFamily="34" charset="-128"/>
                <a:cs typeface="Calibri Light" panose="020F030202020403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GB" altLang="fr-FR" sz="2000" dirty="0">
              <a:latin typeface="Calibri Light" panose="020F0302020204030204" pitchFamily="34" charset="0"/>
              <a:ea typeface="ＭＳ Ｐゴシック" panose="020B0600070205080204" pitchFamily="34" charset="-128"/>
              <a:cs typeface="Calibri Light" panose="020F03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fr-FR" sz="2000" dirty="0">
              <a:latin typeface="Arial Unicode MS" panose="020B0604020202020204" pitchFamily="34" charset="-128"/>
              <a:ea typeface="ＭＳ Ｐゴシック" panose="020B0600070205080204" pitchFamily="34" charset="-128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F54E764-106F-0F78-A6BE-934729D415DE}"/>
              </a:ext>
            </a:extLst>
          </p:cNvPr>
          <p:cNvCxnSpPr/>
          <p:nvPr/>
        </p:nvCxnSpPr>
        <p:spPr>
          <a:xfrm>
            <a:off x="539750" y="908050"/>
            <a:ext cx="813593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F2F5A03E-5F92-7D6F-4DC4-210C73C66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04" y="3789040"/>
            <a:ext cx="8351837" cy="2935287"/>
          </a:xfrm>
          <a:prstGeom prst="rect">
            <a:avLst/>
          </a:prstGeom>
          <a:noFill/>
          <a:ln w="12700">
            <a:solidFill>
              <a:srgbClr val="3366FF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 charset="0"/>
                <a:cs typeface="+mn-cs"/>
              </a:defRPr>
            </a:lvl9pPr>
          </a:lstStyle>
          <a:p>
            <a:pPr marL="0" indent="0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Who should be screened for thrombophilia ? 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Family history of VTE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Idiopathic VTE (or after a trivial provocation)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VTE &lt; 60 years old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Recurrent VTE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Unusual site of VTE</a:t>
            </a:r>
          </a:p>
          <a:p>
            <a:pPr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Suspicion of APS</a:t>
            </a:r>
          </a:p>
          <a:p>
            <a:pPr eaLnBrk="1" fontAlgn="auto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900" dirty="0"/>
          </a:p>
        </p:txBody>
      </p:sp>
    </p:spTree>
  </p:cSld>
  <p:clrMapOvr>
    <a:masterClrMapping/>
  </p:clrMapOvr>
  <p:transition spd="slow" advTm="49449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77C0F340-EEB3-86B9-9475-9880B9323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fr-FR" i="1">
                <a:latin typeface="Arial" panose="020B0604020202020204" pitchFamily="34" charset="0"/>
                <a:ea typeface="ＭＳ Ｐゴシック" panose="020B0600070205080204" pitchFamily="34" charset="-128"/>
              </a:rPr>
              <a:t>Thank you for your attention</a:t>
            </a:r>
            <a:endParaRPr lang="en-GB" altLang="fr-FR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slow" advTm="517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re 1">
            <a:extLst>
              <a:ext uri="{FF2B5EF4-FFF2-40B4-BE49-F238E27FC236}">
                <a16:creationId xmlns:a16="http://schemas.microsoft.com/office/drawing/2014/main" id="{6169615B-4E90-15BA-A2D3-D79A5A0BC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r>
              <a:rPr lang="fr-FR" altLang="fr-FR">
                <a:solidFill>
                  <a:srgbClr val="FF0000"/>
                </a:solidFill>
                <a:ea typeface="ＭＳ Ｐゴシック" panose="020B0600070205080204" pitchFamily="34" charset="-128"/>
              </a:rPr>
              <a:t>Bibliography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01F7641-5B0F-90E6-76B2-EB317DA98FB6}"/>
              </a:ext>
            </a:extLst>
          </p:cNvPr>
          <p:cNvCxnSpPr>
            <a:cxnSpLocks/>
          </p:cNvCxnSpPr>
          <p:nvPr/>
        </p:nvCxnSpPr>
        <p:spPr>
          <a:xfrm>
            <a:off x="385763" y="1052513"/>
            <a:ext cx="850741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31" name="ZoneTexte 1">
            <a:extLst>
              <a:ext uri="{FF2B5EF4-FFF2-40B4-BE49-F238E27FC236}">
                <a16:creationId xmlns:a16="http://schemas.microsoft.com/office/drawing/2014/main" id="{3F371394-EA7C-5007-00CB-DAE317FC3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1130724"/>
            <a:ext cx="8301037" cy="517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AutoNum type="arabicPeriod"/>
            </a:pPr>
            <a:r>
              <a:rPr lang="fr-FR" altLang="fr-FR" sz="1900" dirty="0">
                <a:latin typeface="Arial" panose="020B0604020202020204" pitchFamily="34" charset="0"/>
              </a:rPr>
              <a:t>American Society of </a:t>
            </a:r>
            <a:r>
              <a:rPr lang="fr-FR" altLang="fr-FR" sz="1900" dirty="0" err="1">
                <a:latin typeface="Arial" panose="020B0604020202020204" pitchFamily="34" charset="0"/>
              </a:rPr>
              <a:t>Hematology</a:t>
            </a:r>
            <a:r>
              <a:rPr lang="fr-FR" altLang="fr-FR" sz="1900" dirty="0">
                <a:latin typeface="Arial" panose="020B0604020202020204" pitchFamily="34" charset="0"/>
              </a:rPr>
              <a:t> 2018 guidelines for management of </a:t>
            </a:r>
            <a:r>
              <a:rPr lang="fr-FR" altLang="fr-FR" sz="1900" dirty="0" err="1">
                <a:latin typeface="Arial" panose="020B0604020202020204" pitchFamily="34" charset="0"/>
              </a:rPr>
              <a:t>venous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thromboembolism</a:t>
            </a:r>
            <a:r>
              <a:rPr lang="fr-FR" altLang="fr-FR" sz="1900" dirty="0">
                <a:latin typeface="Arial" panose="020B0604020202020204" pitchFamily="34" charset="0"/>
              </a:rPr>
              <a:t>: </a:t>
            </a:r>
            <a:r>
              <a:rPr lang="fr-FR" altLang="fr-FR" sz="1900" dirty="0" err="1">
                <a:latin typeface="Arial" panose="020B0604020202020204" pitchFamily="34" charset="0"/>
              </a:rPr>
              <a:t>venous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thromboembolism</a:t>
            </a:r>
            <a:r>
              <a:rPr lang="fr-FR" altLang="fr-FR" sz="1900" dirty="0">
                <a:latin typeface="Arial" panose="020B0604020202020204" pitchFamily="34" charset="0"/>
              </a:rPr>
              <a:t> in the </a:t>
            </a:r>
            <a:r>
              <a:rPr lang="fr-FR" altLang="fr-FR" sz="1900" dirty="0" err="1">
                <a:latin typeface="Arial" panose="020B0604020202020204" pitchFamily="34" charset="0"/>
              </a:rPr>
              <a:t>context</a:t>
            </a:r>
            <a:r>
              <a:rPr lang="fr-FR" altLang="fr-FR" sz="1900" dirty="0">
                <a:latin typeface="Arial" panose="020B0604020202020204" pitchFamily="34" charset="0"/>
              </a:rPr>
              <a:t> of </a:t>
            </a:r>
            <a:r>
              <a:rPr lang="fr-FR" altLang="fr-FR" sz="1900" dirty="0" err="1">
                <a:latin typeface="Arial" panose="020B0604020202020204" pitchFamily="34" charset="0"/>
              </a:rPr>
              <a:t>pregnancy</a:t>
            </a:r>
            <a:r>
              <a:rPr lang="fr-FR" altLang="fr-FR" sz="1900" dirty="0">
                <a:latin typeface="Arial" panose="020B0604020202020204" pitchFamily="34" charset="0"/>
              </a:rPr>
              <a:t>. Bates S et al. </a:t>
            </a:r>
            <a:r>
              <a:rPr lang="fr-FR" altLang="fr-FR" sz="1900" i="1" dirty="0">
                <a:latin typeface="Arial" panose="020B0604020202020204" pitchFamily="34" charset="0"/>
              </a:rPr>
              <a:t>Blood </a:t>
            </a:r>
            <a:r>
              <a:rPr lang="fr-FR" altLang="fr-FR" sz="1900" i="1" dirty="0" err="1">
                <a:latin typeface="Arial" panose="020B0604020202020204" pitchFamily="34" charset="0"/>
              </a:rPr>
              <a:t>Advances</a:t>
            </a:r>
            <a:r>
              <a:rPr lang="fr-FR" altLang="fr-FR" sz="1900" dirty="0">
                <a:latin typeface="Arial" panose="020B0604020202020204" pitchFamily="34" charset="0"/>
              </a:rPr>
              <a:t>. 2018.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AutoNum type="arabicPeriod"/>
            </a:pPr>
            <a:r>
              <a:rPr lang="fr-FR" altLang="fr-FR" sz="1900" dirty="0" err="1">
                <a:latin typeface="Arial" panose="020B0604020202020204" pitchFamily="34" charset="0"/>
              </a:rPr>
              <a:t>Updated</a:t>
            </a:r>
            <a:r>
              <a:rPr lang="fr-FR" altLang="fr-FR" sz="1900" dirty="0">
                <a:latin typeface="Arial" panose="020B0604020202020204" pitchFamily="34" charset="0"/>
              </a:rPr>
              <a:t> international consensus report on the investigation and management of </a:t>
            </a:r>
            <a:r>
              <a:rPr lang="fr-FR" altLang="fr-FR" sz="1900" dirty="0" err="1">
                <a:latin typeface="Arial" panose="020B0604020202020204" pitchFamily="34" charset="0"/>
              </a:rPr>
              <a:t>primary</a:t>
            </a:r>
            <a:r>
              <a:rPr lang="fr-FR" altLang="fr-FR" sz="1900" dirty="0">
                <a:latin typeface="Arial" panose="020B0604020202020204" pitchFamily="34" charset="0"/>
              </a:rPr>
              <a:t> immune </a:t>
            </a:r>
            <a:r>
              <a:rPr lang="fr-FR" altLang="fr-FR" sz="1900" dirty="0" err="1">
                <a:latin typeface="Arial" panose="020B0604020202020204" pitchFamily="34" charset="0"/>
              </a:rPr>
              <a:t>thrombocytopenia</a:t>
            </a:r>
            <a:r>
              <a:rPr lang="fr-FR" altLang="fr-FR" sz="1900" dirty="0">
                <a:latin typeface="Arial" panose="020B0604020202020204" pitchFamily="34" charset="0"/>
              </a:rPr>
              <a:t>. </a:t>
            </a:r>
            <a:r>
              <a:rPr lang="fr-FR" altLang="fr-FR" sz="1900" dirty="0" err="1">
                <a:latin typeface="Arial" panose="020B0604020202020204" pitchFamily="34" charset="0"/>
              </a:rPr>
              <a:t>Provan</a:t>
            </a:r>
            <a:r>
              <a:rPr lang="fr-FR" altLang="fr-FR" sz="1900" dirty="0">
                <a:latin typeface="Arial" panose="020B0604020202020204" pitchFamily="34" charset="0"/>
              </a:rPr>
              <a:t> D et al.</a:t>
            </a:r>
            <a:r>
              <a:rPr lang="fr-FR" altLang="fr-FR" sz="1900" i="1" dirty="0">
                <a:latin typeface="Arial" panose="020B0604020202020204" pitchFamily="34" charset="0"/>
              </a:rPr>
              <a:t> Blood </a:t>
            </a:r>
            <a:r>
              <a:rPr lang="fr-FR" altLang="fr-FR" sz="1900" i="1" dirty="0" err="1">
                <a:latin typeface="Arial" panose="020B0604020202020204" pitchFamily="34" charset="0"/>
              </a:rPr>
              <a:t>Advances</a:t>
            </a:r>
            <a:r>
              <a:rPr lang="fr-FR" altLang="fr-FR" sz="1900" dirty="0">
                <a:latin typeface="Arial" panose="020B0604020202020204" pitchFamily="34" charset="0"/>
              </a:rPr>
              <a:t>. 2019.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AutoNum type="arabicPeriod"/>
            </a:pPr>
            <a:r>
              <a:rPr lang="fr-FR" altLang="fr-FR" sz="1900" dirty="0" err="1">
                <a:latin typeface="Arial" panose="020B0604020202020204" pitchFamily="34" charset="0"/>
              </a:rPr>
              <a:t>Pregnancy-adapted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years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algorithm</a:t>
            </a:r>
            <a:r>
              <a:rPr lang="fr-FR" altLang="fr-FR" sz="1900" dirty="0">
                <a:latin typeface="Arial" panose="020B0604020202020204" pitchFamily="34" charset="0"/>
              </a:rPr>
              <a:t> for </a:t>
            </a:r>
            <a:r>
              <a:rPr lang="fr-FR" altLang="fr-FR" sz="1900" dirty="0" err="1">
                <a:latin typeface="Arial" panose="020B0604020202020204" pitchFamily="34" charset="0"/>
              </a:rPr>
              <a:t>diagnosis</a:t>
            </a:r>
            <a:r>
              <a:rPr lang="fr-FR" altLang="fr-FR" sz="1900" dirty="0">
                <a:latin typeface="Arial" panose="020B0604020202020204" pitchFamily="34" charset="0"/>
              </a:rPr>
              <a:t> of </a:t>
            </a:r>
            <a:r>
              <a:rPr lang="fr-FR" altLang="fr-FR" sz="1900" dirty="0" err="1">
                <a:latin typeface="Arial" panose="020B0604020202020204" pitchFamily="34" charset="0"/>
              </a:rPr>
              <a:t>suspected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pulmonary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embolism</a:t>
            </a:r>
            <a:r>
              <a:rPr lang="fr-FR" altLang="fr-FR" sz="1900" dirty="0">
                <a:latin typeface="Arial" panose="020B0604020202020204" pitchFamily="34" charset="0"/>
              </a:rPr>
              <a:t>. Van der Pol LM. </a:t>
            </a:r>
            <a:r>
              <a:rPr lang="fr-FR" altLang="fr-FR" sz="1900" i="1" dirty="0">
                <a:latin typeface="Arial" panose="020B0604020202020204" pitchFamily="34" charset="0"/>
              </a:rPr>
              <a:t>NEJM </a:t>
            </a:r>
            <a:r>
              <a:rPr lang="fr-FR" altLang="fr-FR" sz="1900" dirty="0">
                <a:latin typeface="Arial" panose="020B0604020202020204" pitchFamily="34" charset="0"/>
              </a:rPr>
              <a:t>2019.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AutoNum type="arabicPeriod"/>
            </a:pPr>
            <a:r>
              <a:rPr lang="fr-FR" altLang="fr-FR" sz="1900" dirty="0" err="1">
                <a:latin typeface="Arial" panose="020B0604020202020204" pitchFamily="34" charset="0"/>
              </a:rPr>
              <a:t>Thrombocytopenia</a:t>
            </a:r>
            <a:r>
              <a:rPr lang="fr-FR" altLang="fr-FR" sz="1900" dirty="0">
                <a:latin typeface="Arial" panose="020B0604020202020204" pitchFamily="34" charset="0"/>
              </a:rPr>
              <a:t> in </a:t>
            </a:r>
            <a:r>
              <a:rPr lang="fr-FR" altLang="fr-FR" sz="1900" dirty="0" err="1">
                <a:latin typeface="Arial" panose="020B0604020202020204" pitchFamily="34" charset="0"/>
              </a:rPr>
              <a:t>pregnancy</a:t>
            </a:r>
            <a:r>
              <a:rPr lang="fr-FR" altLang="fr-FR" sz="1900" dirty="0">
                <a:latin typeface="Arial" panose="020B0604020202020204" pitchFamily="34" charset="0"/>
              </a:rPr>
              <a:t>. </a:t>
            </a:r>
            <a:r>
              <a:rPr lang="fr-FR" altLang="fr-FR" sz="1900" dirty="0" err="1">
                <a:latin typeface="Arial" panose="020B0604020202020204" pitchFamily="34" charset="0"/>
              </a:rPr>
              <a:t>Cines</a:t>
            </a:r>
            <a:r>
              <a:rPr lang="fr-FR" altLang="fr-FR" sz="1900" dirty="0">
                <a:latin typeface="Arial" panose="020B0604020202020204" pitchFamily="34" charset="0"/>
              </a:rPr>
              <a:t> D. </a:t>
            </a:r>
            <a:r>
              <a:rPr lang="fr-FR" altLang="fr-FR" sz="1900" i="1" dirty="0">
                <a:latin typeface="Arial" panose="020B0604020202020204" pitchFamily="34" charset="0"/>
              </a:rPr>
              <a:t>Blood</a:t>
            </a:r>
            <a:r>
              <a:rPr lang="fr-FR" altLang="fr-FR" sz="1900" dirty="0">
                <a:latin typeface="Arial" panose="020B0604020202020204" pitchFamily="34" charset="0"/>
              </a:rPr>
              <a:t> 2017.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Tx/>
              <a:buAutoNum type="arabicPeriod"/>
            </a:pPr>
            <a:r>
              <a:rPr lang="fr-FR" altLang="fr-FR" sz="1900" dirty="0">
                <a:latin typeface="Arial" panose="020B0604020202020204" pitchFamily="34" charset="0"/>
              </a:rPr>
              <a:t>Risk </a:t>
            </a:r>
            <a:r>
              <a:rPr lang="fr-FR" altLang="fr-FR" sz="1900" dirty="0" err="1">
                <a:latin typeface="Arial" panose="020B0604020202020204" pitchFamily="34" charset="0"/>
              </a:rPr>
              <a:t>Factors</a:t>
            </a:r>
            <a:r>
              <a:rPr lang="fr-FR" altLang="fr-FR" sz="1900" dirty="0">
                <a:latin typeface="Arial" panose="020B0604020202020204" pitchFamily="34" charset="0"/>
              </a:rPr>
              <a:t> for and </a:t>
            </a:r>
            <a:r>
              <a:rPr lang="fr-FR" altLang="fr-FR" sz="1900" dirty="0" err="1">
                <a:latin typeface="Arial" panose="020B0604020202020204" pitchFamily="34" charset="0"/>
              </a:rPr>
              <a:t>clinical</a:t>
            </a:r>
            <a:r>
              <a:rPr lang="fr-FR" altLang="fr-FR" sz="1900" dirty="0">
                <a:latin typeface="Arial" panose="020B0604020202020204" pitchFamily="34" charset="0"/>
              </a:rPr>
              <a:t> management of </a:t>
            </a:r>
            <a:r>
              <a:rPr lang="fr-FR" altLang="fr-FR" sz="1900" dirty="0" err="1">
                <a:latin typeface="Arial" panose="020B0604020202020204" pitchFamily="34" charset="0"/>
              </a:rPr>
              <a:t>venous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thromboembolism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during</a:t>
            </a:r>
            <a:r>
              <a:rPr lang="fr-FR" altLang="fr-FR" sz="1900" dirty="0">
                <a:latin typeface="Arial" panose="020B0604020202020204" pitchFamily="34" charset="0"/>
              </a:rPr>
              <a:t> </a:t>
            </a:r>
            <a:r>
              <a:rPr lang="fr-FR" altLang="fr-FR" sz="1900" dirty="0" err="1">
                <a:latin typeface="Arial" panose="020B0604020202020204" pitchFamily="34" charset="0"/>
              </a:rPr>
              <a:t>pregnancy</a:t>
            </a:r>
            <a:r>
              <a:rPr lang="fr-FR" altLang="fr-FR" sz="1900" dirty="0">
                <a:latin typeface="Arial" panose="020B0604020202020204" pitchFamily="34" charset="0"/>
              </a:rPr>
              <a:t>. </a:t>
            </a:r>
            <a:r>
              <a:rPr lang="fr-FR" altLang="fr-FR" sz="1900" dirty="0" err="1">
                <a:latin typeface="Arial" panose="020B0604020202020204" pitchFamily="34" charset="0"/>
              </a:rPr>
              <a:t>Rybstein</a:t>
            </a:r>
            <a:r>
              <a:rPr lang="fr-FR" altLang="fr-FR" sz="1900" dirty="0">
                <a:latin typeface="Arial" panose="020B0604020202020204" pitchFamily="34" charset="0"/>
              </a:rPr>
              <a:t> M. </a:t>
            </a:r>
            <a:r>
              <a:rPr lang="fr-FR" altLang="fr-FR" sz="1900" i="1" dirty="0">
                <a:latin typeface="Arial" panose="020B0604020202020204" pitchFamily="34" charset="0"/>
              </a:rPr>
              <a:t>Clin Adv </a:t>
            </a:r>
            <a:r>
              <a:rPr lang="fr-FR" altLang="fr-FR" sz="1900" i="1" dirty="0" err="1">
                <a:latin typeface="Arial" panose="020B0604020202020204" pitchFamily="34" charset="0"/>
              </a:rPr>
              <a:t>Hematol</a:t>
            </a:r>
            <a:r>
              <a:rPr lang="fr-FR" altLang="fr-FR" sz="1900" i="1" dirty="0">
                <a:latin typeface="Arial" panose="020B0604020202020204" pitchFamily="34" charset="0"/>
              </a:rPr>
              <a:t> </a:t>
            </a:r>
            <a:r>
              <a:rPr lang="fr-FR" altLang="fr-FR" sz="1900" i="1" dirty="0" err="1">
                <a:latin typeface="Arial" panose="020B0604020202020204" pitchFamily="34" charset="0"/>
              </a:rPr>
              <a:t>Onco</a:t>
            </a:r>
            <a:r>
              <a:rPr lang="fr-FR" altLang="fr-FR" sz="1900" dirty="0" err="1">
                <a:latin typeface="Arial" panose="020B0604020202020204" pitchFamily="34" charset="0"/>
              </a:rPr>
              <a:t>l</a:t>
            </a:r>
            <a:r>
              <a:rPr lang="fr-FR" altLang="fr-FR" sz="1900" dirty="0">
                <a:latin typeface="Arial" panose="020B0604020202020204" pitchFamily="34" charset="0"/>
              </a:rPr>
              <a:t>. 2019.</a:t>
            </a:r>
          </a:p>
        </p:txBody>
      </p:sp>
    </p:spTree>
  </p:cSld>
  <p:clrMapOvr>
    <a:masterClrMapping/>
  </p:clrMapOvr>
  <p:transition spd="slow" advTm="12401"/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E043986995834BB7EA35D839EB81AA" ma:contentTypeVersion="19" ma:contentTypeDescription="Crée un document." ma:contentTypeScope="" ma:versionID="98732bcb7fb0540326721a50fa5866cc">
  <xsd:schema xmlns:xsd="http://www.w3.org/2001/XMLSchema" xmlns:xs="http://www.w3.org/2001/XMLSchema" xmlns:p="http://schemas.microsoft.com/office/2006/metadata/properties" xmlns:ns2="773b0577-bea7-4f6e-b8dc-03f5f4926057" xmlns:ns3="e6bdda7f-f63a-4a4e-a1f5-2bf3d3b59618" targetNamespace="http://schemas.microsoft.com/office/2006/metadata/properties" ma:root="true" ma:fieldsID="af4d1c01f3fd1c58210141319852b9d1" ns2:_="" ns3:_="">
    <xsd:import namespace="773b0577-bea7-4f6e-b8dc-03f5f4926057"/>
    <xsd:import namespace="e6bdda7f-f63a-4a4e-a1f5-2bf3d3b596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b0577-bea7-4f6e-b8dc-03f5f49260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75503ba6-c77d-4a47-a49f-513eb447c3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dda7f-f63a-4a4e-a1f5-2bf3d3b5961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28a188e-1154-408b-b676-01eb762938b7}" ma:internalName="TaxCatchAll" ma:showField="CatchAllData" ma:web="e6bdda7f-f63a-4a4e-a1f5-2bf3d3b596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3b0577-bea7-4f6e-b8dc-03f5f4926057">
      <Terms xmlns="http://schemas.microsoft.com/office/infopath/2007/PartnerControls"/>
    </lcf76f155ced4ddcb4097134ff3c332f>
    <TaxCatchAll xmlns="e6bdda7f-f63a-4a4e-a1f5-2bf3d3b59618" xsi:nil="true"/>
  </documentManagement>
</p:properties>
</file>

<file path=customXml/itemProps1.xml><?xml version="1.0" encoding="utf-8"?>
<ds:datastoreItem xmlns:ds="http://schemas.openxmlformats.org/officeDocument/2006/customXml" ds:itemID="{CFA303EF-F454-4545-A1A4-5669C77F2FA0}"/>
</file>

<file path=customXml/itemProps2.xml><?xml version="1.0" encoding="utf-8"?>
<ds:datastoreItem xmlns:ds="http://schemas.openxmlformats.org/officeDocument/2006/customXml" ds:itemID="{61B51A0A-20D2-475F-945B-2B3B115E3D65}"/>
</file>

<file path=customXml/itemProps3.xml><?xml version="1.0" encoding="utf-8"?>
<ds:datastoreItem xmlns:ds="http://schemas.openxmlformats.org/officeDocument/2006/customXml" ds:itemID="{BE033705-D9A8-4C71-8BD4-02FC2F38991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6734</TotalTime>
  <Words>2368</Words>
  <Application>Microsoft Macintosh PowerPoint</Application>
  <PresentationFormat>Affichage à l'écran (4:3)</PresentationFormat>
  <Paragraphs>483</Paragraphs>
  <Slides>45</Slides>
  <Notes>32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4" baseType="lpstr">
      <vt:lpstr>Arial Unicode MS</vt:lpstr>
      <vt:lpstr>ＭＳ Ｐゴシック</vt:lpstr>
      <vt:lpstr>Arial</vt:lpstr>
      <vt:lpstr>Calibri</vt:lpstr>
      <vt:lpstr>Calibri Light</vt:lpstr>
      <vt:lpstr>Times New Roman</vt:lpstr>
      <vt:lpstr>Wingdings</vt:lpstr>
      <vt:lpstr>Thème Office</vt:lpstr>
      <vt:lpstr>Excel.Chart.8</vt:lpstr>
      <vt:lpstr>HEMATOLOGICAL DISORDERS  DURING PREGNANCY</vt:lpstr>
      <vt:lpstr>Présentation PowerPoint</vt:lpstr>
      <vt:lpstr>PHYSIOLOGICAL  HEMATOLOGICAL  CHANGES DURING PREGNANCY</vt:lpstr>
      <vt:lpstr>Présentation PowerPoint</vt:lpstr>
      <vt:lpstr>DIFFERENTIAL DIAGNOSIS</vt:lpstr>
      <vt:lpstr>THROMBOCYTOPENIA DURING PREGNANCY</vt:lpstr>
      <vt:lpstr>GESTATIONAL THROMBOCYTOPENIA</vt:lpstr>
      <vt:lpstr>ITP IN PREGNANCY</vt:lpstr>
      <vt:lpstr>ITP IN PREGNANCY</vt:lpstr>
      <vt:lpstr>TREATMENT OF ITP DURING PREGNANCY</vt:lpstr>
      <vt:lpstr>1st LINE THERAPY OF ITP DURING PREGNANCY</vt:lpstr>
      <vt:lpstr>2nd LINE THERAPY OF ITP DURING PREGNANCY</vt:lpstr>
      <vt:lpstr>NEURAXIAL ANESTHESIA</vt:lpstr>
      <vt:lpstr>DELIVERY IN WOMEN WITH ITP</vt:lpstr>
      <vt:lpstr>POST-PARTUM IN ITP</vt:lpstr>
      <vt:lpstr>NEONATAL THROMBOCYTOPENIA</vt:lpstr>
      <vt:lpstr>PREGNANCY SPECIFIC HYPERTENSIVE DISORDERS</vt:lpstr>
      <vt:lpstr>Présentation PowerPoint</vt:lpstr>
      <vt:lpstr>TMAs NOT SPECIFIC TO PREGNANCY</vt:lpstr>
      <vt:lpstr>DISSEMINATED INTRAVASCULAR COAGULATION </vt:lpstr>
      <vt:lpstr>Présentation PowerPoint</vt:lpstr>
      <vt:lpstr>OTHER CAUSES OF THROMBOCYTOPENIA  NOT SPECIFIC TO PREGNANCY</vt:lpstr>
      <vt:lpstr>PREGNANCY = HYPERCOAGULABILITY STATE</vt:lpstr>
      <vt:lpstr>EFFECTS OF PREGNANCY  ON THE COAGULATION</vt:lpstr>
      <vt:lpstr>PREGNANCY IN WOMEN  WITH INHERITED BLEEDING DISORDERS</vt:lpstr>
      <vt:lpstr>Présentation PowerPoint</vt:lpstr>
      <vt:lpstr>THERAPEUTIC HEMOSTATIC OPTIONS</vt:lpstr>
      <vt:lpstr>MANAGEMENT OF PERI-  AND POST-PARTUM PERIOD</vt:lpstr>
      <vt:lpstr>VENOUS THROMBO-EMBOLISM AND PREGNANCY</vt:lpstr>
      <vt:lpstr>PREGNANCY AND VTE</vt:lpstr>
      <vt:lpstr>INCIDENCE VTE IN PREGNANCY</vt:lpstr>
      <vt:lpstr>CONSEQUENCES OF VTE IN PREGNANCY</vt:lpstr>
      <vt:lpstr>PREGNANCY AND RISK FACTORS FOR VTE</vt:lpstr>
      <vt:lpstr>INDIVIDUAL RISK ASSESSMENT FOR VTE</vt:lpstr>
      <vt:lpstr>THROMBOPHILIA AND RISK OF DVT  DURING PREGNANCY</vt:lpstr>
      <vt:lpstr>Présentation PowerPoint</vt:lpstr>
      <vt:lpstr>ANTITHROMBOTIC DRUGS  DURING PREGNANCY</vt:lpstr>
      <vt:lpstr>VTE TREATMENT DURING PREGNANCY</vt:lpstr>
      <vt:lpstr>Présentation PowerPoint</vt:lpstr>
      <vt:lpstr>Présentation PowerPoint</vt:lpstr>
      <vt:lpstr>Présentation PowerPoint</vt:lpstr>
      <vt:lpstr>Epidural analgesia and LMWH</vt:lpstr>
      <vt:lpstr>THROMBOPHILIA</vt:lpstr>
      <vt:lpstr>Thank you for your attention</vt:lpstr>
      <vt:lpstr>Bibliography</vt:lpstr>
    </vt:vector>
  </TitlesOfParts>
  <Company>Cliniques St. LUC (UCL)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women at increased risk of venous thromboembolism (ACCP consensus)</dc:title>
  <dc:creator>Cedric Hermans</dc:creator>
  <cp:lastModifiedBy>Catherine Lambert</cp:lastModifiedBy>
  <cp:revision>451</cp:revision>
  <cp:lastPrinted>2001-09-19T10:05:49Z</cp:lastPrinted>
  <dcterms:created xsi:type="dcterms:W3CDTF">2001-06-06T10:46:43Z</dcterms:created>
  <dcterms:modified xsi:type="dcterms:W3CDTF">2024-10-25T11:01:25Z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0x01010022E043986995834BB7EA35D839EB81AA</vt:lpwstr>
  </property>
  <property fmtid="{D5CDD505-2E9C-101B-9397-08002B2CF9AE}" pid="3" name="MediaServiceImageTags">
    <vt:lpwstr/>
  </property>
</Properties>
</file>