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2" r:id="rId4"/>
  </p:sldMasterIdLst>
  <p:notesMasterIdLst>
    <p:notesMasterId r:id="rId34"/>
  </p:notesMasterIdLst>
  <p:sldIdLst>
    <p:sldId id="270" r:id="rId5"/>
    <p:sldId id="297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273" r:id="rId33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 Van Wallendael" initials="LVW" lastIdx="0" clrIdx="0">
    <p:extLst>
      <p:ext uri="{19B8F6BF-5375-455C-9EA6-DF929625EA0E}">
        <p15:presenceInfo xmlns:p15="http://schemas.microsoft.com/office/powerpoint/2012/main" userId="S-1-5-21-100550090-4143413099-2742001368-11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613"/>
    <a:srgbClr val="9D9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AC5E9A-29F8-40C7-BF95-EB4B495303FC}">
  <a:tblStyle styleId="{56AC5E9A-29F8-40C7-BF95-EB4B495303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1"/>
    <p:restoredTop sz="96306"/>
  </p:normalViewPr>
  <p:slideViewPr>
    <p:cSldViewPr snapToGrid="0">
      <p:cViewPr varScale="1">
        <p:scale>
          <a:sx n="106" d="100"/>
          <a:sy n="106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606170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89990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652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A2738-3A2D-8270-E83B-28BDF1952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14E3BCD-FD30-7EBF-ED62-861083C2B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D782B64-37C5-B8F7-34B1-BE872437D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62970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D1D7B-1259-D071-F06A-9FC806BFD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991FA51-FEE3-141C-6B96-585A7E6D1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46224BB-BBDA-1C77-A976-624AF928D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64660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0FBBD-05E6-571E-320F-E2F4C82B0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08B91C8-039E-0F8B-019A-277DFFD0B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A8C15E1-9CB9-0AAE-5C4C-881DFEDD5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74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A35D187-CE32-E042-99D2-72A02C16F2E3}"/>
              </a:ext>
            </a:extLst>
          </p:cNvPr>
          <p:cNvSpPr/>
          <p:nvPr userDrawn="1"/>
        </p:nvSpPr>
        <p:spPr>
          <a:xfrm>
            <a:off x="2842260" y="4358640"/>
            <a:ext cx="3459480" cy="784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03A83D1-C711-8240-8A9D-7962ACCAE5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r="72541"/>
          <a:stretch/>
        </p:blipFill>
        <p:spPr>
          <a:xfrm>
            <a:off x="1037273" y="1522506"/>
            <a:ext cx="1804987" cy="182446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32DB79F2-9312-DB45-A157-4DCDDA4AFEF2}"/>
              </a:ext>
            </a:extLst>
          </p:cNvPr>
          <p:cNvSpPr/>
          <p:nvPr userDrawn="1"/>
        </p:nvSpPr>
        <p:spPr>
          <a:xfrm>
            <a:off x="7416800" y="0"/>
            <a:ext cx="17272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45CBAB6-BBDD-0C40-901B-BBA48207F6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74055" y="510836"/>
            <a:ext cx="4360545" cy="4121829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DB29329-C16F-D44E-A3AF-495E6DC00B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19438" y="1522505"/>
            <a:ext cx="2205037" cy="946057"/>
          </a:xfrm>
        </p:spPr>
        <p:txBody>
          <a:bodyPr>
            <a:normAutofit/>
          </a:bodyPr>
          <a:lstStyle>
            <a:lvl1pPr>
              <a:buNone/>
              <a:defRPr sz="28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dirty="0" err="1"/>
              <a:t>Title</a:t>
            </a:r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B5A152-2D19-994B-8470-E094BB55B5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19438" y="2468562"/>
            <a:ext cx="2205037" cy="427037"/>
          </a:xfrm>
        </p:spPr>
        <p:txBody>
          <a:bodyPr anchor="t">
            <a:normAutofit/>
          </a:bodyPr>
          <a:lstStyle>
            <a:lvl1pPr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Date</a:t>
            </a:r>
            <a:endParaRPr lang="nl-BE" dirty="0"/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17ED2FA7-686C-0443-AA78-28653F2FF7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19437" y="2895599"/>
            <a:ext cx="2205037" cy="284482"/>
          </a:xfrm>
        </p:spPr>
        <p:txBody>
          <a:bodyPr anchor="b">
            <a:normAutofit/>
          </a:bodyPr>
          <a:lstStyle>
            <a:lvl1pPr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4937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F15A40-61A7-564F-BE14-463E4875B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841375"/>
            <a:ext cx="7959676" cy="17907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A2BB894-869F-7A4E-9E26-A4B020B56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49" y="2701925"/>
            <a:ext cx="7959675" cy="1241425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EAA64E-1A1B-2940-9859-7C2F01FC40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5402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127B75-DD7C-BB47-B44A-DE9F1FC94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0101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FF9DC6-8088-5446-BB85-DEEF92435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0BD1B95-176A-FB41-B814-9F776B2004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8623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6F915-810B-4147-B8E1-8B1FB6D96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89333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64EB6D-1989-AC42-B2A5-C77E826E9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04062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12C512F-4BCA-474E-A3A8-7D4CF9F01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04062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CD2D21-EE6C-8446-B4E3-58162E6A9A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6569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93463-C903-B340-A4D4-5296B3BB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86758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DD6F8D-40AF-8648-BA90-8EC43DF72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>
            <a:no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A999411-9767-9D4C-BC7F-A800C2198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997848"/>
            <a:ext cx="3868737" cy="240510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AC52594-B3F8-3948-90F4-6686896363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>
            <a:no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D7D956E-99FE-EA44-954F-4B2DA380FB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997848"/>
            <a:ext cx="3887788" cy="24051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2DA9BD1-7207-5D48-AF76-67926AEF5B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4711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A8AE9-BE5F-6743-9F4E-F37C6DCC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7886700" cy="832757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EE4EB9-F02B-784F-BFCA-FBDCCB85D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1367758"/>
            <a:ext cx="4629150" cy="30280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630B15-5704-E346-B98B-547880E72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367758"/>
            <a:ext cx="2949575" cy="30343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98CC8D-6011-F34B-8DE1-5CEE576743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0244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9BBB6E0F-9772-E045-A5A7-C352B58AE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0684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871;p33">
            <a:extLst>
              <a:ext uri="{FF2B5EF4-FFF2-40B4-BE49-F238E27FC236}">
                <a16:creationId xmlns:a16="http://schemas.microsoft.com/office/drawing/2014/main" id="{D996D3C8-6B50-3E4E-A8EF-73CCFA19172D}"/>
              </a:ext>
            </a:extLst>
          </p:cNvPr>
          <p:cNvGrpSpPr/>
          <p:nvPr userDrawn="1"/>
        </p:nvGrpSpPr>
        <p:grpSpPr>
          <a:xfrm rot="-5400000">
            <a:off x="7952625" y="583252"/>
            <a:ext cx="1193550" cy="68100"/>
            <a:chOff x="557300" y="431950"/>
            <a:chExt cx="1193550" cy="68100"/>
          </a:xfrm>
          <a:solidFill>
            <a:schemeClr val="accent1"/>
          </a:solidFill>
        </p:grpSpPr>
        <p:sp>
          <p:nvSpPr>
            <p:cNvPr id="9" name="Google Shape;872;p33">
              <a:extLst>
                <a:ext uri="{FF2B5EF4-FFF2-40B4-BE49-F238E27FC236}">
                  <a16:creationId xmlns:a16="http://schemas.microsoft.com/office/drawing/2014/main" id="{1CAD88BC-1FFB-9646-97F1-8BCA19BC8ABA}"/>
                </a:ext>
              </a:extLst>
            </p:cNvPr>
            <p:cNvSpPr/>
            <p:nvPr/>
          </p:nvSpPr>
          <p:spPr>
            <a:xfrm>
              <a:off x="55730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73;p33">
              <a:extLst>
                <a:ext uri="{FF2B5EF4-FFF2-40B4-BE49-F238E27FC236}">
                  <a16:creationId xmlns:a16="http://schemas.microsoft.com/office/drawing/2014/main" id="{A45EA10F-0E9B-BB4C-BE99-A34D701C2962}"/>
                </a:ext>
              </a:extLst>
            </p:cNvPr>
            <p:cNvSpPr/>
            <p:nvPr/>
          </p:nvSpPr>
          <p:spPr>
            <a:xfrm>
              <a:off x="744875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74;p33">
              <a:extLst>
                <a:ext uri="{FF2B5EF4-FFF2-40B4-BE49-F238E27FC236}">
                  <a16:creationId xmlns:a16="http://schemas.microsoft.com/office/drawing/2014/main" id="{F4AE5EA6-1B73-F44B-A6BD-D8C66A259A0A}"/>
                </a:ext>
              </a:extLst>
            </p:cNvPr>
            <p:cNvSpPr/>
            <p:nvPr/>
          </p:nvSpPr>
          <p:spPr>
            <a:xfrm>
              <a:off x="93245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75;p33">
              <a:extLst>
                <a:ext uri="{FF2B5EF4-FFF2-40B4-BE49-F238E27FC236}">
                  <a16:creationId xmlns:a16="http://schemas.microsoft.com/office/drawing/2014/main" id="{E5E9C549-34BA-B845-9963-99475B2BE98A}"/>
                </a:ext>
              </a:extLst>
            </p:cNvPr>
            <p:cNvSpPr/>
            <p:nvPr/>
          </p:nvSpPr>
          <p:spPr>
            <a:xfrm>
              <a:off x="1120025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76;p33">
              <a:extLst>
                <a:ext uri="{FF2B5EF4-FFF2-40B4-BE49-F238E27FC236}">
                  <a16:creationId xmlns:a16="http://schemas.microsoft.com/office/drawing/2014/main" id="{A31EE650-7BFB-6848-8F62-DF5F15E5BBB1}"/>
                </a:ext>
              </a:extLst>
            </p:cNvPr>
            <p:cNvSpPr/>
            <p:nvPr/>
          </p:nvSpPr>
          <p:spPr>
            <a:xfrm>
              <a:off x="130760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77;p33">
              <a:extLst>
                <a:ext uri="{FF2B5EF4-FFF2-40B4-BE49-F238E27FC236}">
                  <a16:creationId xmlns:a16="http://schemas.microsoft.com/office/drawing/2014/main" id="{42971B4E-B41C-7D4A-9D37-AEA44EA4E6B6}"/>
                </a:ext>
              </a:extLst>
            </p:cNvPr>
            <p:cNvSpPr/>
            <p:nvPr/>
          </p:nvSpPr>
          <p:spPr>
            <a:xfrm>
              <a:off x="1495175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78;p33">
              <a:extLst>
                <a:ext uri="{FF2B5EF4-FFF2-40B4-BE49-F238E27FC236}">
                  <a16:creationId xmlns:a16="http://schemas.microsoft.com/office/drawing/2014/main" id="{6C65E9BB-559D-184E-91EB-7F4FE1F5A003}"/>
                </a:ext>
              </a:extLst>
            </p:cNvPr>
            <p:cNvSpPr/>
            <p:nvPr/>
          </p:nvSpPr>
          <p:spPr>
            <a:xfrm>
              <a:off x="168275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1A33CB1B-FBFA-3444-8DB5-F9B598536B7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588249" y="4578191"/>
            <a:ext cx="1422988" cy="418346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4B64630-1ECB-6749-BCE8-6BFCD64B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394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3723A92-C819-DA49-975F-0E3904C41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90703"/>
            <a:ext cx="7886700" cy="286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09C50A61-0035-4F4F-B089-8483D97C182B}"/>
              </a:ext>
            </a:extLst>
          </p:cNvPr>
          <p:cNvSpPr/>
          <p:nvPr userDrawn="1"/>
        </p:nvSpPr>
        <p:spPr>
          <a:xfrm>
            <a:off x="0" y="-1484"/>
            <a:ext cx="180000" cy="5144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A5D519D-22C8-0949-ACD4-486ED08AFC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3" t="16101" r="25229" b="16080"/>
          <a:stretch/>
        </p:blipFill>
        <p:spPr>
          <a:xfrm>
            <a:off x="-165581" y="0"/>
            <a:ext cx="345581" cy="51435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4FF9E7-79AC-CD43-8761-904BC22048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4689237"/>
            <a:ext cx="684377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sz="1050" dirty="0"/>
          </a:p>
        </p:txBody>
      </p:sp>
      <p:grpSp>
        <p:nvGrpSpPr>
          <p:cNvPr id="21" name="Google Shape;871;p33">
            <a:extLst>
              <a:ext uri="{FF2B5EF4-FFF2-40B4-BE49-F238E27FC236}">
                <a16:creationId xmlns:a16="http://schemas.microsoft.com/office/drawing/2014/main" id="{946EDDA0-E0B3-7C46-83BD-F1CE573B784B}"/>
              </a:ext>
            </a:extLst>
          </p:cNvPr>
          <p:cNvGrpSpPr>
            <a:grpSpLocks noChangeAspect="1"/>
          </p:cNvGrpSpPr>
          <p:nvPr userDrawn="1"/>
        </p:nvGrpSpPr>
        <p:grpSpPr>
          <a:xfrm rot="-5400000">
            <a:off x="8846463" y="2346240"/>
            <a:ext cx="0" cy="0"/>
            <a:chOff x="557300" y="431950"/>
            <a:chExt cx="1193550" cy="68100"/>
          </a:xfrm>
          <a:solidFill>
            <a:schemeClr val="accent1"/>
          </a:solidFill>
        </p:grpSpPr>
        <p:sp>
          <p:nvSpPr>
            <p:cNvPr id="22" name="Google Shape;872;p33">
              <a:extLst>
                <a:ext uri="{FF2B5EF4-FFF2-40B4-BE49-F238E27FC236}">
                  <a16:creationId xmlns:a16="http://schemas.microsoft.com/office/drawing/2014/main" id="{9AC30740-3E00-8145-8D3A-BA50EE98B1CA}"/>
                </a:ext>
              </a:extLst>
            </p:cNvPr>
            <p:cNvSpPr/>
            <p:nvPr/>
          </p:nvSpPr>
          <p:spPr>
            <a:xfrm>
              <a:off x="55730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73;p33">
              <a:extLst>
                <a:ext uri="{FF2B5EF4-FFF2-40B4-BE49-F238E27FC236}">
                  <a16:creationId xmlns:a16="http://schemas.microsoft.com/office/drawing/2014/main" id="{55334042-922E-3B4C-998C-4FC2F867F36B}"/>
                </a:ext>
              </a:extLst>
            </p:cNvPr>
            <p:cNvSpPr/>
            <p:nvPr/>
          </p:nvSpPr>
          <p:spPr>
            <a:xfrm>
              <a:off x="744875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74;p33">
              <a:extLst>
                <a:ext uri="{FF2B5EF4-FFF2-40B4-BE49-F238E27FC236}">
                  <a16:creationId xmlns:a16="http://schemas.microsoft.com/office/drawing/2014/main" id="{7300A741-7391-6A40-A6D8-4F1FBF8A33E2}"/>
                </a:ext>
              </a:extLst>
            </p:cNvPr>
            <p:cNvSpPr/>
            <p:nvPr/>
          </p:nvSpPr>
          <p:spPr>
            <a:xfrm>
              <a:off x="93245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75;p33">
              <a:extLst>
                <a:ext uri="{FF2B5EF4-FFF2-40B4-BE49-F238E27FC236}">
                  <a16:creationId xmlns:a16="http://schemas.microsoft.com/office/drawing/2014/main" id="{A9D0A7DD-E824-3F41-B415-F9EF5A782575}"/>
                </a:ext>
              </a:extLst>
            </p:cNvPr>
            <p:cNvSpPr/>
            <p:nvPr/>
          </p:nvSpPr>
          <p:spPr>
            <a:xfrm>
              <a:off x="1120025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76;p33">
              <a:extLst>
                <a:ext uri="{FF2B5EF4-FFF2-40B4-BE49-F238E27FC236}">
                  <a16:creationId xmlns:a16="http://schemas.microsoft.com/office/drawing/2014/main" id="{AD911743-F160-A240-9768-DD0C380F2D5B}"/>
                </a:ext>
              </a:extLst>
            </p:cNvPr>
            <p:cNvSpPr/>
            <p:nvPr/>
          </p:nvSpPr>
          <p:spPr>
            <a:xfrm>
              <a:off x="130760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77;p33">
              <a:extLst>
                <a:ext uri="{FF2B5EF4-FFF2-40B4-BE49-F238E27FC236}">
                  <a16:creationId xmlns:a16="http://schemas.microsoft.com/office/drawing/2014/main" id="{5BE62E87-B6AE-1E4D-B76E-19A84F255776}"/>
                </a:ext>
              </a:extLst>
            </p:cNvPr>
            <p:cNvSpPr/>
            <p:nvPr/>
          </p:nvSpPr>
          <p:spPr>
            <a:xfrm>
              <a:off x="1495175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78;p33">
              <a:extLst>
                <a:ext uri="{FF2B5EF4-FFF2-40B4-BE49-F238E27FC236}">
                  <a16:creationId xmlns:a16="http://schemas.microsoft.com/office/drawing/2014/main" id="{0FEF62C2-BA7B-A344-A310-3D8B5E1F6A39}"/>
                </a:ext>
              </a:extLst>
            </p:cNvPr>
            <p:cNvSpPr/>
            <p:nvPr/>
          </p:nvSpPr>
          <p:spPr>
            <a:xfrm>
              <a:off x="1682750" y="431950"/>
              <a:ext cx="68100" cy="681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8090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3" r:id="rId2"/>
    <p:sldLayoutId id="2147483694" r:id="rId3"/>
    <p:sldLayoutId id="2147483696" r:id="rId4"/>
    <p:sldLayoutId id="2147483697" r:id="rId5"/>
    <p:sldLayoutId id="2147483700" r:id="rId6"/>
    <p:sldLayoutId id="2147483699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52F4A8F-3C2B-AF41-AE5E-B08D363FA4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/>
              <a:t>15 Feb 2025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74A9654-8311-8C48-95AE-F0FD2DE468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BHS Course on </a:t>
            </a:r>
            <a:r>
              <a:rPr lang="en-US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‘I</a:t>
            </a:r>
            <a:r>
              <a:rPr lang="nl-BE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ndolent</a:t>
            </a:r>
            <a:r>
              <a:rPr lang="nl-BE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</a:t>
            </a:r>
            <a:r>
              <a:rPr lang="nl-BE" sz="1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ymphoma</a:t>
            </a:r>
            <a:r>
              <a:rPr lang="en-US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’</a:t>
            </a:r>
            <a:endParaRPr lang="nl-BE" sz="18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A27AB8B-FB0F-6B48-834B-AE0E3A2E65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BE" sz="1700" dirty="0" err="1"/>
              <a:t>Immunophenotyping</a:t>
            </a:r>
            <a:r>
              <a:rPr lang="nl-BE" sz="1700" dirty="0"/>
              <a:t> and NGS of </a:t>
            </a:r>
            <a:r>
              <a:rPr lang="nl-BE" sz="1700" dirty="0" err="1"/>
              <a:t>iNHL</a:t>
            </a:r>
            <a:endParaRPr lang="nl-BE" sz="1700" dirty="0"/>
          </a:p>
        </p:txBody>
      </p:sp>
    </p:spTree>
    <p:extLst>
      <p:ext uri="{BB962C8B-B14F-4D97-AF65-F5344CB8AC3E}">
        <p14:creationId xmlns:p14="http://schemas.microsoft.com/office/powerpoint/2010/main" val="309475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C31FECD-3C1A-422E-880B-13D67C9B6B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41" t="9682" r="34524" b="9841"/>
          <a:stretch/>
        </p:blipFill>
        <p:spPr>
          <a:xfrm>
            <a:off x="4086226" y="1980349"/>
            <a:ext cx="526596" cy="138333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61A00B3-B499-413E-9728-D239A26C7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843" y="1036864"/>
            <a:ext cx="877661" cy="877661"/>
          </a:xfrm>
          <a:prstGeom prst="rect">
            <a:avLst/>
          </a:prstGeom>
        </p:spPr>
      </p:pic>
      <p:sp>
        <p:nvSpPr>
          <p:cNvPr id="6" name="Gelijkbenige driehoek 5">
            <a:extLst>
              <a:ext uri="{FF2B5EF4-FFF2-40B4-BE49-F238E27FC236}">
                <a16:creationId xmlns:a16="http://schemas.microsoft.com/office/drawing/2014/main" id="{8903C070-FF66-4C59-B41C-487783437CC7}"/>
              </a:ext>
            </a:extLst>
          </p:cNvPr>
          <p:cNvSpPr/>
          <p:nvPr/>
        </p:nvSpPr>
        <p:spPr bwMode="auto">
          <a:xfrm rot="8236004">
            <a:off x="2590458" y="890762"/>
            <a:ext cx="468768" cy="685800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nl-BE" sz="1350" baseline="-250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7626CAA-10E8-47FE-9973-C82F3AE22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596" y="272771"/>
            <a:ext cx="946081" cy="877661"/>
          </a:xfrm>
          <a:prstGeom prst="ellipse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78433D3-4967-4756-809C-D783044BDF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317" y="315343"/>
            <a:ext cx="2382143" cy="132923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2A25CC6-A3F0-4610-A1CF-A5E9BED3C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069" y="37758"/>
            <a:ext cx="802469" cy="53345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909F36B-A2C8-4DCF-898D-808BE55E00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2346" y="2939141"/>
            <a:ext cx="2070157" cy="150500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EDA97FB-30C3-4361-8400-E880BD00C6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469" y="3731362"/>
            <a:ext cx="874020" cy="825613"/>
          </a:xfrm>
          <a:prstGeom prst="ellipse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583E602-6A9B-4C1F-B881-33E6729886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5538" y="2672018"/>
            <a:ext cx="1697974" cy="180140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67DEB69-DF7F-44FF-82B8-9CDDC1463D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9026" y="3959678"/>
            <a:ext cx="905256" cy="678942"/>
          </a:xfrm>
          <a:prstGeom prst="rect">
            <a:avLst/>
          </a:prstGeom>
        </p:spPr>
      </p:pic>
      <p:sp>
        <p:nvSpPr>
          <p:cNvPr id="15" name="Tijdelijke aanduiding voor inhoud 5">
            <a:extLst>
              <a:ext uri="{FF2B5EF4-FFF2-40B4-BE49-F238E27FC236}">
                <a16:creationId xmlns:a16="http://schemas.microsoft.com/office/drawing/2014/main" id="{C178407F-611F-4BDE-BF10-00B7975158D2}"/>
              </a:ext>
            </a:extLst>
          </p:cNvPr>
          <p:cNvSpPr txBox="1">
            <a:spLocks/>
          </p:cNvSpPr>
          <p:nvPr/>
        </p:nvSpPr>
        <p:spPr bwMode="auto">
          <a:xfrm>
            <a:off x="5565969" y="1648741"/>
            <a:ext cx="1340838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Flowcytometry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6" name="Tijdelijke aanduiding voor inhoud 5">
            <a:extLst>
              <a:ext uri="{FF2B5EF4-FFF2-40B4-BE49-F238E27FC236}">
                <a16:creationId xmlns:a16="http://schemas.microsoft.com/office/drawing/2014/main" id="{655137F4-0E1C-4FC4-A888-1481832A1D21}"/>
              </a:ext>
            </a:extLst>
          </p:cNvPr>
          <p:cNvSpPr txBox="1">
            <a:spLocks/>
          </p:cNvSpPr>
          <p:nvPr/>
        </p:nvSpPr>
        <p:spPr bwMode="auto">
          <a:xfrm>
            <a:off x="5565969" y="2392562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Next </a:t>
            </a:r>
            <a:r>
              <a:rPr lang="nl-BE" sz="1050" dirty="0" err="1"/>
              <a:t>Generation</a:t>
            </a:r>
            <a:r>
              <a:rPr lang="nl-BE" sz="1050" dirty="0"/>
              <a:t> </a:t>
            </a:r>
            <a:r>
              <a:rPr lang="nl-BE" sz="1050" dirty="0" err="1"/>
              <a:t>Sequencing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7" name="Tijdelijke aanduiding voor inhoud 5">
            <a:extLst>
              <a:ext uri="{FF2B5EF4-FFF2-40B4-BE49-F238E27FC236}">
                <a16:creationId xmlns:a16="http://schemas.microsoft.com/office/drawing/2014/main" id="{CCC5DE5C-6EDA-4F8A-BA43-783CCE2A34C1}"/>
              </a:ext>
            </a:extLst>
          </p:cNvPr>
          <p:cNvSpPr txBox="1">
            <a:spLocks/>
          </p:cNvSpPr>
          <p:nvPr/>
        </p:nvSpPr>
        <p:spPr bwMode="auto">
          <a:xfrm>
            <a:off x="1950489" y="2728819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Molecular </a:t>
            </a:r>
            <a:r>
              <a:rPr lang="nl-BE" sz="1050" dirty="0" err="1"/>
              <a:t>Diagnostics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173E7143-1BED-49B5-B10F-70DCC701BC2D}"/>
              </a:ext>
            </a:extLst>
          </p:cNvPr>
          <p:cNvCxnSpPr>
            <a:cxnSpLocks/>
          </p:cNvCxnSpPr>
          <p:nvPr/>
        </p:nvCxnSpPr>
        <p:spPr bwMode="auto">
          <a:xfrm flipV="1">
            <a:off x="4661915" y="1704203"/>
            <a:ext cx="383402" cy="30459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03BEC95D-5896-4572-AAF8-534492F5F3C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541300" y="1706462"/>
            <a:ext cx="421434" cy="30233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D637C6F6-E992-49BB-A33A-62FF21D5520D}"/>
              </a:ext>
            </a:extLst>
          </p:cNvPr>
          <p:cNvCxnSpPr>
            <a:cxnSpLocks/>
          </p:cNvCxnSpPr>
          <p:nvPr/>
        </p:nvCxnSpPr>
        <p:spPr bwMode="auto">
          <a:xfrm>
            <a:off x="4713603" y="2925908"/>
            <a:ext cx="478883" cy="34797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0ACC1970-BDAE-445D-B30F-68500DFF2ADE}"/>
              </a:ext>
            </a:extLst>
          </p:cNvPr>
          <p:cNvCxnSpPr>
            <a:cxnSpLocks/>
          </p:cNvCxnSpPr>
          <p:nvPr/>
        </p:nvCxnSpPr>
        <p:spPr bwMode="auto">
          <a:xfrm flipH="1">
            <a:off x="3678249" y="2937963"/>
            <a:ext cx="365777" cy="42299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jdelijke aanduiding voor inhoud 5">
            <a:extLst>
              <a:ext uri="{FF2B5EF4-FFF2-40B4-BE49-F238E27FC236}">
                <a16:creationId xmlns:a16="http://schemas.microsoft.com/office/drawing/2014/main" id="{974F4260-29F4-4DB5-9A06-22D74F77882E}"/>
              </a:ext>
            </a:extLst>
          </p:cNvPr>
          <p:cNvSpPr txBox="1">
            <a:spLocks/>
          </p:cNvSpPr>
          <p:nvPr/>
        </p:nvSpPr>
        <p:spPr bwMode="auto">
          <a:xfrm>
            <a:off x="3203925" y="4800949"/>
            <a:ext cx="3581729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>
                <a:solidFill>
                  <a:srgbClr val="FF0000"/>
                </a:solidFill>
              </a:rPr>
              <a:t>Lymphoma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workup</a:t>
            </a:r>
            <a:r>
              <a:rPr lang="nl-BE" sz="1050" dirty="0">
                <a:solidFill>
                  <a:srgbClr val="FF0000"/>
                </a:solidFill>
              </a:rPr>
              <a:t> in a </a:t>
            </a:r>
            <a:r>
              <a:rPr lang="nl-BE" sz="1050" dirty="0" err="1">
                <a:solidFill>
                  <a:srgbClr val="FF0000"/>
                </a:solidFill>
              </a:rPr>
              <a:t>clinical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biology</a:t>
            </a:r>
            <a:r>
              <a:rPr lang="nl-BE" sz="1050" dirty="0">
                <a:solidFill>
                  <a:srgbClr val="FF0000"/>
                </a:solidFill>
              </a:rPr>
              <a:t> lab</a:t>
            </a:r>
          </a:p>
          <a:p>
            <a:pPr marL="0" indent="0">
              <a:buNone/>
            </a:pPr>
            <a:endParaRPr lang="nl-BE" sz="1050" dirty="0">
              <a:solidFill>
                <a:srgbClr val="FF0000"/>
              </a:solidFill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D85AC272-3C2B-4BD5-B2D4-D6CD3C8032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3000" y="2696741"/>
            <a:ext cx="598984" cy="448095"/>
          </a:xfrm>
          <a:prstGeom prst="rect">
            <a:avLst/>
          </a:prstGeom>
        </p:spPr>
      </p:pic>
      <p:sp>
        <p:nvSpPr>
          <p:cNvPr id="20" name="Tijdelijke aanduiding voor inhoud 5">
            <a:extLst>
              <a:ext uri="{FF2B5EF4-FFF2-40B4-BE49-F238E27FC236}">
                <a16:creationId xmlns:a16="http://schemas.microsoft.com/office/drawing/2014/main" id="{565E6452-DFC3-8BD7-06EB-E64441B7FFC0}"/>
              </a:ext>
            </a:extLst>
          </p:cNvPr>
          <p:cNvSpPr txBox="1">
            <a:spLocks/>
          </p:cNvSpPr>
          <p:nvPr/>
        </p:nvSpPr>
        <p:spPr bwMode="auto">
          <a:xfrm>
            <a:off x="1643976" y="1488364"/>
            <a:ext cx="1340838" cy="5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Microscopy</a:t>
            </a:r>
            <a:endParaRPr lang="nl-BE" sz="1050" dirty="0"/>
          </a:p>
          <a:p>
            <a:pPr marL="0" indent="0">
              <a:buNone/>
            </a:pPr>
            <a:r>
              <a:rPr lang="nl-BE" sz="1050" dirty="0" err="1"/>
              <a:t>blood</a:t>
            </a:r>
            <a:r>
              <a:rPr lang="nl-BE" sz="1050" dirty="0"/>
              <a:t> smear</a:t>
            </a:r>
          </a:p>
          <a:p>
            <a:pPr marL="0" indent="0">
              <a:buNone/>
            </a:pPr>
            <a:endParaRPr lang="nl-BE" sz="1050" dirty="0"/>
          </a:p>
        </p:txBody>
      </p:sp>
    </p:spTree>
    <p:extLst>
      <p:ext uri="{BB962C8B-B14F-4D97-AF65-F5344CB8AC3E}">
        <p14:creationId xmlns:p14="http://schemas.microsoft.com/office/powerpoint/2010/main" val="741137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4EB24-48CD-043C-92AC-7F5270C49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C0A4E98-F2A3-B892-D8B6-D1B22CFFC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41" t="9682" r="34524" b="9841"/>
          <a:stretch/>
        </p:blipFill>
        <p:spPr>
          <a:xfrm>
            <a:off x="4086226" y="1980349"/>
            <a:ext cx="526596" cy="138333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969724-8E7A-ABB8-C4F4-DD9566189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843" y="1036864"/>
            <a:ext cx="877661" cy="877661"/>
          </a:xfrm>
          <a:prstGeom prst="rect">
            <a:avLst/>
          </a:prstGeom>
        </p:spPr>
      </p:pic>
      <p:sp>
        <p:nvSpPr>
          <p:cNvPr id="6" name="Gelijkbenige driehoek 5">
            <a:extLst>
              <a:ext uri="{FF2B5EF4-FFF2-40B4-BE49-F238E27FC236}">
                <a16:creationId xmlns:a16="http://schemas.microsoft.com/office/drawing/2014/main" id="{6F3E035D-73B8-D7B0-7F7A-4822FBF1EFAD}"/>
              </a:ext>
            </a:extLst>
          </p:cNvPr>
          <p:cNvSpPr/>
          <p:nvPr/>
        </p:nvSpPr>
        <p:spPr bwMode="auto">
          <a:xfrm rot="8236004">
            <a:off x="2590458" y="890762"/>
            <a:ext cx="468768" cy="685800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nl-BE" sz="1350" baseline="-250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E72A0B1-894F-019D-6257-E3048FDF1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596" y="272771"/>
            <a:ext cx="946081" cy="877661"/>
          </a:xfrm>
          <a:prstGeom prst="ellipse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EAAD69C-779D-DA63-1BB6-0EC4D15C6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317" y="315343"/>
            <a:ext cx="2382143" cy="132923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04EB372-1C0D-A426-3FCB-B632CDCCE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069" y="37758"/>
            <a:ext cx="802469" cy="53345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4B6A8E0-57F7-6B17-6BCA-1EBF749F17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2346" y="2939141"/>
            <a:ext cx="2070157" cy="150500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DB5209E-031A-209E-9188-0B599972E3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469" y="3731362"/>
            <a:ext cx="874020" cy="825613"/>
          </a:xfrm>
          <a:prstGeom prst="ellipse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5D4D2762-6FCE-F174-0E93-30EECF302D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5538" y="2672018"/>
            <a:ext cx="1697974" cy="180140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61851B6-3BFC-D333-AEFE-CAC777D9B4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9026" y="3959678"/>
            <a:ext cx="905256" cy="678942"/>
          </a:xfrm>
          <a:prstGeom prst="rect">
            <a:avLst/>
          </a:prstGeom>
        </p:spPr>
      </p:pic>
      <p:sp>
        <p:nvSpPr>
          <p:cNvPr id="15" name="Tijdelijke aanduiding voor inhoud 5">
            <a:extLst>
              <a:ext uri="{FF2B5EF4-FFF2-40B4-BE49-F238E27FC236}">
                <a16:creationId xmlns:a16="http://schemas.microsoft.com/office/drawing/2014/main" id="{2EB56AC9-409D-1486-AC35-A0230B85F566}"/>
              </a:ext>
            </a:extLst>
          </p:cNvPr>
          <p:cNvSpPr txBox="1">
            <a:spLocks/>
          </p:cNvSpPr>
          <p:nvPr/>
        </p:nvSpPr>
        <p:spPr bwMode="auto">
          <a:xfrm>
            <a:off x="5565969" y="1648741"/>
            <a:ext cx="1340838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Flowcytometry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6" name="Tijdelijke aanduiding voor inhoud 5">
            <a:extLst>
              <a:ext uri="{FF2B5EF4-FFF2-40B4-BE49-F238E27FC236}">
                <a16:creationId xmlns:a16="http://schemas.microsoft.com/office/drawing/2014/main" id="{EFF649AA-A158-3518-4356-397BD7052AAF}"/>
              </a:ext>
            </a:extLst>
          </p:cNvPr>
          <p:cNvSpPr txBox="1">
            <a:spLocks/>
          </p:cNvSpPr>
          <p:nvPr/>
        </p:nvSpPr>
        <p:spPr bwMode="auto">
          <a:xfrm>
            <a:off x="5565969" y="2392562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Next </a:t>
            </a:r>
            <a:r>
              <a:rPr lang="nl-BE" sz="1050" dirty="0" err="1"/>
              <a:t>Generation</a:t>
            </a:r>
            <a:r>
              <a:rPr lang="nl-BE" sz="1050" dirty="0"/>
              <a:t> </a:t>
            </a:r>
            <a:r>
              <a:rPr lang="nl-BE" sz="1050" dirty="0" err="1"/>
              <a:t>Sequencing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7" name="Tijdelijke aanduiding voor inhoud 5">
            <a:extLst>
              <a:ext uri="{FF2B5EF4-FFF2-40B4-BE49-F238E27FC236}">
                <a16:creationId xmlns:a16="http://schemas.microsoft.com/office/drawing/2014/main" id="{74760D7E-4767-F337-D970-FAE2ABD3EE67}"/>
              </a:ext>
            </a:extLst>
          </p:cNvPr>
          <p:cNvSpPr txBox="1">
            <a:spLocks/>
          </p:cNvSpPr>
          <p:nvPr/>
        </p:nvSpPr>
        <p:spPr bwMode="auto">
          <a:xfrm>
            <a:off x="1950489" y="2728819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Molecular </a:t>
            </a:r>
            <a:r>
              <a:rPr lang="nl-BE" sz="1050" dirty="0" err="1"/>
              <a:t>Diagnostics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CE87DFB9-FC44-7641-5A78-05D0F0E780FF}"/>
              </a:ext>
            </a:extLst>
          </p:cNvPr>
          <p:cNvCxnSpPr>
            <a:cxnSpLocks/>
          </p:cNvCxnSpPr>
          <p:nvPr/>
        </p:nvCxnSpPr>
        <p:spPr bwMode="auto">
          <a:xfrm flipV="1">
            <a:off x="4661915" y="1704203"/>
            <a:ext cx="383402" cy="30459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53872E06-BFC8-884E-0882-9670AA4A39B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541300" y="1706462"/>
            <a:ext cx="421434" cy="30233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F022BD90-C2BC-8165-4156-5F8FF06C7429}"/>
              </a:ext>
            </a:extLst>
          </p:cNvPr>
          <p:cNvCxnSpPr>
            <a:cxnSpLocks/>
          </p:cNvCxnSpPr>
          <p:nvPr/>
        </p:nvCxnSpPr>
        <p:spPr bwMode="auto">
          <a:xfrm>
            <a:off x="4713603" y="2925908"/>
            <a:ext cx="478883" cy="34797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31A0C4FB-DB29-A1D0-B68A-A683476B78DC}"/>
              </a:ext>
            </a:extLst>
          </p:cNvPr>
          <p:cNvCxnSpPr>
            <a:cxnSpLocks/>
          </p:cNvCxnSpPr>
          <p:nvPr/>
        </p:nvCxnSpPr>
        <p:spPr bwMode="auto">
          <a:xfrm flipH="1">
            <a:off x="3678249" y="2937963"/>
            <a:ext cx="365777" cy="42299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jdelijke aanduiding voor inhoud 5">
            <a:extLst>
              <a:ext uri="{FF2B5EF4-FFF2-40B4-BE49-F238E27FC236}">
                <a16:creationId xmlns:a16="http://schemas.microsoft.com/office/drawing/2014/main" id="{19F9C061-A9EC-12B5-B3AE-D5B576E0A3B3}"/>
              </a:ext>
            </a:extLst>
          </p:cNvPr>
          <p:cNvSpPr txBox="1">
            <a:spLocks/>
          </p:cNvSpPr>
          <p:nvPr/>
        </p:nvSpPr>
        <p:spPr bwMode="auto">
          <a:xfrm>
            <a:off x="3203925" y="4800949"/>
            <a:ext cx="3581729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>
                <a:solidFill>
                  <a:srgbClr val="FF0000"/>
                </a:solidFill>
              </a:rPr>
              <a:t>Lymphoma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workup</a:t>
            </a:r>
            <a:r>
              <a:rPr lang="nl-BE" sz="1050" dirty="0">
                <a:solidFill>
                  <a:srgbClr val="FF0000"/>
                </a:solidFill>
              </a:rPr>
              <a:t> in a </a:t>
            </a:r>
            <a:r>
              <a:rPr lang="nl-BE" sz="1050" dirty="0" err="1">
                <a:solidFill>
                  <a:srgbClr val="FF0000"/>
                </a:solidFill>
              </a:rPr>
              <a:t>clinical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biology</a:t>
            </a:r>
            <a:r>
              <a:rPr lang="nl-BE" sz="1050" dirty="0">
                <a:solidFill>
                  <a:srgbClr val="FF0000"/>
                </a:solidFill>
              </a:rPr>
              <a:t> lab</a:t>
            </a:r>
          </a:p>
          <a:p>
            <a:pPr marL="0" indent="0">
              <a:buNone/>
            </a:pPr>
            <a:endParaRPr lang="nl-BE" sz="1050" dirty="0">
              <a:solidFill>
                <a:srgbClr val="FF0000"/>
              </a:solidFill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1788A519-44B1-698E-4DB1-A9586AAAAD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3000" y="2696741"/>
            <a:ext cx="598984" cy="448095"/>
          </a:xfrm>
          <a:prstGeom prst="rect">
            <a:avLst/>
          </a:prstGeom>
        </p:spPr>
      </p:pic>
      <p:sp>
        <p:nvSpPr>
          <p:cNvPr id="20" name="Tijdelijke aanduiding voor inhoud 5">
            <a:extLst>
              <a:ext uri="{FF2B5EF4-FFF2-40B4-BE49-F238E27FC236}">
                <a16:creationId xmlns:a16="http://schemas.microsoft.com/office/drawing/2014/main" id="{C56D1442-326E-ACA3-EEC2-F73A10A1528A}"/>
              </a:ext>
            </a:extLst>
          </p:cNvPr>
          <p:cNvSpPr txBox="1">
            <a:spLocks/>
          </p:cNvSpPr>
          <p:nvPr/>
        </p:nvSpPr>
        <p:spPr bwMode="auto">
          <a:xfrm>
            <a:off x="1643976" y="1488364"/>
            <a:ext cx="1340838" cy="5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Microscopy</a:t>
            </a:r>
            <a:endParaRPr lang="nl-BE" sz="1050" dirty="0"/>
          </a:p>
          <a:p>
            <a:pPr marL="0" indent="0">
              <a:buNone/>
            </a:pPr>
            <a:r>
              <a:rPr lang="nl-BE" sz="1050" dirty="0" err="1"/>
              <a:t>blood</a:t>
            </a:r>
            <a:r>
              <a:rPr lang="nl-BE" sz="1050" dirty="0"/>
              <a:t> smear</a:t>
            </a:r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F6E4971-D376-B21F-0ABA-700201636457}"/>
              </a:ext>
            </a:extLst>
          </p:cNvPr>
          <p:cNvSpPr/>
          <p:nvPr/>
        </p:nvSpPr>
        <p:spPr>
          <a:xfrm>
            <a:off x="4593803" y="59710"/>
            <a:ext cx="3201354" cy="1946021"/>
          </a:xfrm>
          <a:prstGeom prst="roundRect">
            <a:avLst/>
          </a:prstGeom>
          <a:solidFill>
            <a:srgbClr val="E30613">
              <a:alpha val="902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546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05182-2D5B-EE16-2584-64D5F8FA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Principles</a:t>
            </a:r>
            <a:r>
              <a:rPr lang="nl-BE" dirty="0"/>
              <a:t> of </a:t>
            </a:r>
            <a:r>
              <a:rPr lang="nl-BE" dirty="0" err="1"/>
              <a:t>immunophenotyping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71A8D9-97F5-0540-AD72-4FDA88423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1400" dirty="0" err="1"/>
              <a:t>Immunophenotyping</a:t>
            </a:r>
            <a:r>
              <a:rPr lang="nl-BE" sz="1400" dirty="0"/>
              <a:t> = flow </a:t>
            </a:r>
            <a:r>
              <a:rPr lang="nl-BE" sz="1400" dirty="0" err="1"/>
              <a:t>cytometry</a:t>
            </a:r>
            <a:endParaRPr lang="nl-BE" sz="1400" dirty="0"/>
          </a:p>
          <a:p>
            <a:pPr marL="0" indent="0">
              <a:buNone/>
            </a:pPr>
            <a:r>
              <a:rPr lang="nl-BE" sz="1400" dirty="0"/>
              <a:t>= laser-</a:t>
            </a:r>
            <a:r>
              <a:rPr lang="nl-BE" sz="1400" dirty="0" err="1"/>
              <a:t>based</a:t>
            </a:r>
            <a:r>
              <a:rPr lang="nl-BE" sz="1400" dirty="0"/>
              <a:t> </a:t>
            </a:r>
            <a:r>
              <a:rPr lang="nl-BE" sz="1400" dirty="0" err="1"/>
              <a:t>technology</a:t>
            </a:r>
            <a:r>
              <a:rPr lang="nl-BE" sz="1400" dirty="0"/>
              <a:t> </a:t>
            </a:r>
            <a:r>
              <a:rPr lang="nl-BE" sz="1400" dirty="0" err="1"/>
              <a:t>that</a:t>
            </a:r>
            <a:r>
              <a:rPr lang="nl-BE" sz="1400" dirty="0"/>
              <a:t> </a:t>
            </a:r>
            <a:r>
              <a:rPr lang="nl-BE" sz="1400" dirty="0" err="1"/>
              <a:t>measures</a:t>
            </a:r>
            <a:r>
              <a:rPr lang="nl-BE" sz="1400" dirty="0"/>
              <a:t> and analyses different </a:t>
            </a:r>
            <a:r>
              <a:rPr lang="nl-BE" sz="1400" dirty="0" err="1"/>
              <a:t>physical</a:t>
            </a:r>
            <a:r>
              <a:rPr lang="nl-BE" sz="1400" dirty="0"/>
              <a:t> and </a:t>
            </a:r>
            <a:r>
              <a:rPr lang="nl-BE" sz="1400" dirty="0" err="1"/>
              <a:t>chemical</a:t>
            </a:r>
            <a:r>
              <a:rPr lang="nl-BE" sz="1400" dirty="0"/>
              <a:t> </a:t>
            </a:r>
            <a:r>
              <a:rPr lang="nl-BE" sz="1400" dirty="0" err="1"/>
              <a:t>properties</a:t>
            </a:r>
            <a:r>
              <a:rPr lang="nl-BE" sz="1400" dirty="0"/>
              <a:t> of </a:t>
            </a:r>
            <a:r>
              <a:rPr lang="nl-BE" sz="1400" dirty="0" err="1"/>
              <a:t>cells</a:t>
            </a:r>
            <a:r>
              <a:rPr lang="nl-BE" sz="1400" dirty="0"/>
              <a:t> and </a:t>
            </a:r>
            <a:r>
              <a:rPr lang="nl-BE" sz="1400" dirty="0" err="1"/>
              <a:t>particles</a:t>
            </a:r>
            <a:r>
              <a:rPr lang="nl-BE" sz="1400" dirty="0"/>
              <a:t> </a:t>
            </a:r>
            <a:r>
              <a:rPr lang="nl-BE" sz="1400" dirty="0" err="1"/>
              <a:t>flowing</a:t>
            </a:r>
            <a:r>
              <a:rPr lang="nl-BE" sz="1400" dirty="0"/>
              <a:t> in a stream of </a:t>
            </a:r>
            <a:r>
              <a:rPr lang="nl-BE" sz="1400" dirty="0" err="1"/>
              <a:t>fluid</a:t>
            </a:r>
            <a:r>
              <a:rPr lang="nl-BE" sz="1400" dirty="0"/>
              <a:t> </a:t>
            </a:r>
            <a:r>
              <a:rPr lang="nl-BE" sz="1400" dirty="0" err="1"/>
              <a:t>through</a:t>
            </a:r>
            <a:r>
              <a:rPr lang="nl-BE" sz="1400" dirty="0"/>
              <a:t> a </a:t>
            </a:r>
            <a:r>
              <a:rPr lang="nl-BE" sz="1400" dirty="0" err="1"/>
              <a:t>beam</a:t>
            </a:r>
            <a:r>
              <a:rPr lang="nl-BE" sz="1400" dirty="0"/>
              <a:t> of light</a:t>
            </a:r>
          </a:p>
          <a:p>
            <a:pPr marL="0" indent="0">
              <a:buNone/>
            </a:pPr>
            <a:endParaRPr lang="nl-BE" sz="1400" dirty="0"/>
          </a:p>
          <a:p>
            <a:r>
              <a:rPr lang="en-US" dirty="0">
                <a:solidFill>
                  <a:srgbClr val="FF0000"/>
                </a:solidFill>
              </a:rPr>
              <a:t>Fluidics: </a:t>
            </a:r>
            <a:r>
              <a:rPr lang="en-US" dirty="0"/>
              <a:t>transportation of particles in a stream to the laser beam</a:t>
            </a:r>
          </a:p>
          <a:p>
            <a:r>
              <a:rPr lang="en-US" dirty="0">
                <a:solidFill>
                  <a:srgbClr val="FF0000"/>
                </a:solidFill>
              </a:rPr>
              <a:t>Optics: </a:t>
            </a:r>
            <a:r>
              <a:rPr lang="en-US" dirty="0"/>
              <a:t>lasers to illuminate the particles and optical filters to direct the resulting light signal to the appropriate detectors</a:t>
            </a:r>
          </a:p>
          <a:p>
            <a:r>
              <a:rPr lang="en-US" dirty="0">
                <a:solidFill>
                  <a:srgbClr val="FF0000"/>
                </a:solidFill>
              </a:rPr>
              <a:t>Electronics: </a:t>
            </a:r>
            <a:r>
              <a:rPr lang="en-US" dirty="0" err="1"/>
              <a:t>convertation</a:t>
            </a:r>
            <a:r>
              <a:rPr lang="en-US" dirty="0"/>
              <a:t> of the detected light signal into electronic signal</a:t>
            </a:r>
          </a:p>
          <a:p>
            <a:endParaRPr lang="nl-BE" dirty="0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655FE48A-3119-F636-125B-03D01D8158B3}"/>
              </a:ext>
            </a:extLst>
          </p:cNvPr>
          <p:cNvSpPr/>
          <p:nvPr/>
        </p:nvSpPr>
        <p:spPr>
          <a:xfrm>
            <a:off x="3268671" y="1998440"/>
            <a:ext cx="1212304" cy="289629"/>
          </a:xfrm>
          <a:prstGeom prst="ellipse">
            <a:avLst/>
          </a:prstGeom>
          <a:noFill/>
          <a:ln w="38100">
            <a:solidFill>
              <a:srgbClr val="E306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EEDCD965-EB64-C36A-C92D-A82CCEB2672B}"/>
              </a:ext>
            </a:extLst>
          </p:cNvPr>
          <p:cNvSpPr/>
          <p:nvPr/>
        </p:nvSpPr>
        <p:spPr>
          <a:xfrm>
            <a:off x="4207206" y="1849487"/>
            <a:ext cx="836475" cy="219191"/>
          </a:xfrm>
          <a:prstGeom prst="ellipse">
            <a:avLst/>
          </a:prstGeom>
          <a:noFill/>
          <a:ln w="38100">
            <a:solidFill>
              <a:srgbClr val="E306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2599D9B-CD89-E05A-85CB-C59863534887}"/>
              </a:ext>
            </a:extLst>
          </p:cNvPr>
          <p:cNvSpPr/>
          <p:nvPr/>
        </p:nvSpPr>
        <p:spPr>
          <a:xfrm>
            <a:off x="5228063" y="1998440"/>
            <a:ext cx="1270099" cy="314454"/>
          </a:xfrm>
          <a:prstGeom prst="ellipse">
            <a:avLst/>
          </a:prstGeom>
          <a:noFill/>
          <a:ln w="38100">
            <a:solidFill>
              <a:srgbClr val="E306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600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DF28C-1DF1-BC30-9A53-69602FD4A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2028F-2756-7CC6-5D19-C5B8F65A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Principles</a:t>
            </a:r>
            <a:r>
              <a:rPr lang="nl-BE" dirty="0"/>
              <a:t> of </a:t>
            </a:r>
            <a:r>
              <a:rPr lang="nl-BE" dirty="0" err="1"/>
              <a:t>immunophenotyping</a:t>
            </a:r>
            <a:endParaRPr lang="nl-BE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95716811-B7F3-3AF5-AE6D-52B2ED40D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564" y="1337573"/>
            <a:ext cx="5365179" cy="3331185"/>
          </a:xfr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54B380B8-6BFF-E678-AE2D-62912E1E7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999" y="3003164"/>
            <a:ext cx="1686929" cy="134070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B873488-6C69-9D91-8731-57B57A233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792" y="1263331"/>
            <a:ext cx="2481287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27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7655E-9D5F-B5A5-66F9-399C6126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ED28F-CC32-9820-2D77-B1089B07A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Principles</a:t>
            </a:r>
            <a:r>
              <a:rPr lang="nl-BE" dirty="0"/>
              <a:t> of </a:t>
            </a:r>
            <a:r>
              <a:rPr lang="nl-BE" dirty="0" err="1"/>
              <a:t>immunophenotyping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81C81A5-3311-BF61-9BAE-D2614D951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574" y="1481246"/>
            <a:ext cx="4427906" cy="86004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721C627-030E-1771-1740-2996525B0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598" y="2712663"/>
            <a:ext cx="51149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6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1AFF7-E9E2-5C4F-899E-D333B891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EFD016-D696-545F-453D-13281ED1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Principles</a:t>
            </a:r>
            <a:r>
              <a:rPr lang="nl-BE" dirty="0"/>
              <a:t> of </a:t>
            </a:r>
            <a:r>
              <a:rPr lang="nl-BE" dirty="0" err="1"/>
              <a:t>immunophenotyping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A2F031F-523C-4052-3B57-9C1985A84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35" y="1224717"/>
            <a:ext cx="3424029" cy="364414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A45F4AF-5258-3519-C887-13886AA88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789" y="1224717"/>
            <a:ext cx="2000004" cy="16891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230B9CB-5F51-0AF1-E359-EE790A6FC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789" y="3179740"/>
            <a:ext cx="2056786" cy="1689122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87ED108A-713A-32AA-38E3-7EAF7A2538B7}"/>
              </a:ext>
            </a:extLst>
          </p:cNvPr>
          <p:cNvCxnSpPr>
            <a:cxnSpLocks/>
          </p:cNvCxnSpPr>
          <p:nvPr/>
        </p:nvCxnSpPr>
        <p:spPr bwMode="auto">
          <a:xfrm flipV="1">
            <a:off x="2470565" y="2184630"/>
            <a:ext cx="3048935" cy="1898601"/>
          </a:xfrm>
          <a:prstGeom prst="straightConnector1">
            <a:avLst/>
          </a:prstGeom>
          <a:solidFill>
            <a:srgbClr val="60237B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4B43AC63-60E1-9E01-46DE-7C9F758D5D97}"/>
              </a:ext>
            </a:extLst>
          </p:cNvPr>
          <p:cNvCxnSpPr/>
          <p:nvPr/>
        </p:nvCxnSpPr>
        <p:spPr bwMode="auto">
          <a:xfrm>
            <a:off x="5818660" y="2298796"/>
            <a:ext cx="0" cy="1230085"/>
          </a:xfrm>
          <a:prstGeom prst="straightConnector1">
            <a:avLst/>
          </a:prstGeom>
          <a:solidFill>
            <a:srgbClr val="60237B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1215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CB60-0E6F-FD56-2AE2-CBC50CB35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362E7F-802F-C6A7-6D68-1796F9275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053" y="1175657"/>
            <a:ext cx="1959213" cy="161646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90A9204-AA84-6F7B-93A5-9D35054CB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Principles</a:t>
            </a:r>
            <a:r>
              <a:rPr lang="nl-BE" dirty="0"/>
              <a:t> of </a:t>
            </a:r>
            <a:r>
              <a:rPr lang="nl-BE" dirty="0" err="1"/>
              <a:t>immunophenotyping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EFD67A-DBF7-2EB1-E9BD-376E6A1E7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35" y="1224717"/>
            <a:ext cx="3424029" cy="3644145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5A83C7FC-ECCE-545C-7DD6-8E5E1BFEC629}"/>
              </a:ext>
            </a:extLst>
          </p:cNvPr>
          <p:cNvCxnSpPr>
            <a:cxnSpLocks/>
          </p:cNvCxnSpPr>
          <p:nvPr/>
        </p:nvCxnSpPr>
        <p:spPr bwMode="auto">
          <a:xfrm flipV="1">
            <a:off x="2470565" y="1983482"/>
            <a:ext cx="2850333" cy="2099749"/>
          </a:xfrm>
          <a:prstGeom prst="straightConnector1">
            <a:avLst/>
          </a:prstGeom>
          <a:solidFill>
            <a:srgbClr val="60237B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70F590C7-7D29-CB1D-688E-B41665FB8494}"/>
              </a:ext>
            </a:extLst>
          </p:cNvPr>
          <p:cNvCxnSpPr/>
          <p:nvPr/>
        </p:nvCxnSpPr>
        <p:spPr bwMode="auto">
          <a:xfrm>
            <a:off x="5524894" y="1956707"/>
            <a:ext cx="0" cy="1230085"/>
          </a:xfrm>
          <a:prstGeom prst="straightConnector1">
            <a:avLst/>
          </a:prstGeom>
          <a:solidFill>
            <a:srgbClr val="60237B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ep 4">
            <a:extLst>
              <a:ext uri="{FF2B5EF4-FFF2-40B4-BE49-F238E27FC236}">
                <a16:creationId xmlns:a16="http://schemas.microsoft.com/office/drawing/2014/main" id="{E96308E9-18F5-5819-8908-8A1567A532E2}"/>
              </a:ext>
            </a:extLst>
          </p:cNvPr>
          <p:cNvGrpSpPr/>
          <p:nvPr/>
        </p:nvGrpSpPr>
        <p:grpSpPr>
          <a:xfrm>
            <a:off x="4663516" y="3186793"/>
            <a:ext cx="2234539" cy="1770464"/>
            <a:chOff x="5513172" y="3554187"/>
            <a:chExt cx="2657001" cy="2124514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7BB6EAC6-4FD0-2A6D-B02D-3B8B4F42B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3172" y="3554187"/>
              <a:ext cx="2657001" cy="2124514"/>
            </a:xfrm>
            <a:prstGeom prst="rect">
              <a:avLst/>
            </a:prstGeom>
          </p:spPr>
        </p:pic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BC4877F6-D026-6953-D998-32B8EAACD618}"/>
                </a:ext>
              </a:extLst>
            </p:cNvPr>
            <p:cNvSpPr/>
            <p:nvPr/>
          </p:nvSpPr>
          <p:spPr bwMode="auto">
            <a:xfrm>
              <a:off x="5606180" y="4708071"/>
              <a:ext cx="140123" cy="2921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-25000" dirty="0" err="1">
                <a:ln>
                  <a:noFill/>
                </a:ln>
                <a:solidFill>
                  <a:schemeClr val="bg1"/>
                </a:solidFill>
                <a:effectLst/>
                <a:latin typeface="+mn-lt"/>
              </a:endParaRPr>
            </a:p>
          </p:txBody>
        </p: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4D4243B6-3B09-7DE5-7817-9C50CEF0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6667487" y="5381201"/>
              <a:ext cx="132417" cy="283324"/>
            </a:xfrm>
            <a:prstGeom prst="rect">
              <a:avLst/>
            </a:prstGeom>
          </p:spPr>
        </p:pic>
      </p:grp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6C742D8-CB81-3198-974E-19D8F60E7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093" y="3674694"/>
            <a:ext cx="2234539" cy="33501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Polyclonal B-lymphocytes</a:t>
            </a:r>
            <a:endParaRPr lang="en-US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146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0D219-91C8-F0FA-DDB5-B80625117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198C6DB-3821-93F5-D93C-1F2BFCF51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053" y="1175657"/>
            <a:ext cx="1959213" cy="161646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E8ABB4-CCAF-B2FD-9762-BE7BA8387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Principles</a:t>
            </a:r>
            <a:r>
              <a:rPr lang="nl-BE" dirty="0"/>
              <a:t> of </a:t>
            </a:r>
            <a:r>
              <a:rPr lang="nl-BE" dirty="0" err="1"/>
              <a:t>immunophenotyping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7265353-63A8-83C6-C9A0-0C975A86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35" y="1224717"/>
            <a:ext cx="3424029" cy="3644145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F3A3DC31-305C-BACC-5B0C-922C0BFAB7A8}"/>
              </a:ext>
            </a:extLst>
          </p:cNvPr>
          <p:cNvCxnSpPr>
            <a:cxnSpLocks/>
          </p:cNvCxnSpPr>
          <p:nvPr/>
        </p:nvCxnSpPr>
        <p:spPr bwMode="auto">
          <a:xfrm flipV="1">
            <a:off x="2470565" y="1983482"/>
            <a:ext cx="2850333" cy="2099749"/>
          </a:xfrm>
          <a:prstGeom prst="straightConnector1">
            <a:avLst/>
          </a:prstGeom>
          <a:solidFill>
            <a:srgbClr val="60237B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95C1B751-9006-77DF-F380-F28C68DDB9F8}"/>
              </a:ext>
            </a:extLst>
          </p:cNvPr>
          <p:cNvCxnSpPr/>
          <p:nvPr/>
        </p:nvCxnSpPr>
        <p:spPr bwMode="auto">
          <a:xfrm>
            <a:off x="5524894" y="1956707"/>
            <a:ext cx="0" cy="1230085"/>
          </a:xfrm>
          <a:prstGeom prst="straightConnector1">
            <a:avLst/>
          </a:prstGeom>
          <a:solidFill>
            <a:srgbClr val="60237B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B11EE555-847A-FD23-2803-3B593FD7D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093" y="3674694"/>
            <a:ext cx="2234539" cy="3350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Mono</a:t>
            </a:r>
            <a:r>
              <a:rPr lang="en-US" sz="1400" dirty="0"/>
              <a:t>clonal B-lymphocytes</a:t>
            </a:r>
            <a:endParaRPr lang="en-US" dirty="0"/>
          </a:p>
          <a:p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9E62C69-0C81-3012-8170-85EF940A4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153" y="3219078"/>
            <a:ext cx="2044396" cy="17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65E629-3084-6905-3D08-107DA981F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of differentiation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0E1986-8174-1BFC-0D33-704129483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2BA28FB-C1EE-D944-6966-C8D6867A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51" y="1323059"/>
            <a:ext cx="6620350" cy="3345072"/>
          </a:xfrm>
          <a:prstGeom prst="rect">
            <a:avLst/>
          </a:prstGeom>
        </p:spPr>
      </p:pic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14FB7A7-0F39-2566-AC82-601B34101C88}"/>
              </a:ext>
            </a:extLst>
          </p:cNvPr>
          <p:cNvSpPr txBox="1">
            <a:spLocks/>
          </p:cNvSpPr>
          <p:nvPr/>
        </p:nvSpPr>
        <p:spPr>
          <a:xfrm>
            <a:off x="196453" y="4941091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it-IT" sz="700" dirty="0"/>
              <a:t>Ho et al. Genome Inform 2008;21:126-37</a:t>
            </a:r>
          </a:p>
          <a:p>
            <a:pPr>
              <a:buClrTx/>
            </a:pPr>
            <a:endParaRPr lang="nl-BE" sz="700" dirty="0"/>
          </a:p>
        </p:txBody>
      </p:sp>
    </p:spTree>
    <p:extLst>
      <p:ext uri="{BB962C8B-B14F-4D97-AF65-F5344CB8AC3E}">
        <p14:creationId xmlns:p14="http://schemas.microsoft.com/office/powerpoint/2010/main" val="536004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CC6C5-5469-D573-477B-B9DCD21A4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CA96F6-2E95-B761-2EE7-B78A1991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expression during maturation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BFD2B2-A5A9-26DD-A491-023B6E602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00515DA1-970B-7A89-060C-A7DFBDBC6C18}"/>
              </a:ext>
            </a:extLst>
          </p:cNvPr>
          <p:cNvSpPr txBox="1">
            <a:spLocks/>
          </p:cNvSpPr>
          <p:nvPr/>
        </p:nvSpPr>
        <p:spPr>
          <a:xfrm>
            <a:off x="192316" y="4626026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it-IT" sz="700" dirty="0"/>
              <a:t>Wiekmeijer et al. J Allergy Clin Immunol 2016;137:517-26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it-IT" sz="700" dirty="0"/>
              <a:t>Schroeder et al. Clin Immunol 2019; 107-118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23B009-22E6-7030-921C-C53D3F6CA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578" y="2402526"/>
            <a:ext cx="3811931" cy="182215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1287224-34BD-DEF2-FEC9-A73D53F60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26" y="1221524"/>
            <a:ext cx="4562073" cy="198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65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1F420-3A33-9C24-74EC-84DCD9F9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72CCB-7CC9-2BD4-8EF5-2E752259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expression in relation to lymphoid neoplasm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549DB8-0ECC-63CA-1D5D-5BD2A15CD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CCF3087-C775-C42E-48FA-E9A10F956331}"/>
              </a:ext>
            </a:extLst>
          </p:cNvPr>
          <p:cNvSpPr txBox="1">
            <a:spLocks/>
          </p:cNvSpPr>
          <p:nvPr/>
        </p:nvSpPr>
        <p:spPr>
          <a:xfrm>
            <a:off x="6700693" y="38872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Böttcher et al. Blood Adv 2022;6:976-92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2902EB-23B1-F92E-5D48-2741B686E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5" y="1242371"/>
            <a:ext cx="6914076" cy="39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0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C1D67-69CF-1F20-4B3F-00FAC7C57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26CC5-E487-0A62-B123-C2115179E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expression in relation to lymphoid neoplasm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F582E6-A9F6-AC84-5D1F-8304E5C78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040D004-AE5F-8BDF-8A09-FFAA2D642543}"/>
              </a:ext>
            </a:extLst>
          </p:cNvPr>
          <p:cNvSpPr txBox="1">
            <a:spLocks/>
          </p:cNvSpPr>
          <p:nvPr/>
        </p:nvSpPr>
        <p:spPr>
          <a:xfrm>
            <a:off x="6700693" y="38872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Böttcher et al. Blood Adv 2022;6:976-92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A84011A-3E86-6B78-3B48-CAF8481A2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5" y="1242371"/>
            <a:ext cx="6914076" cy="3901129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C1EA674F-B812-9A89-19C3-A20575B98005}"/>
              </a:ext>
            </a:extLst>
          </p:cNvPr>
          <p:cNvSpPr/>
          <p:nvPr/>
        </p:nvSpPr>
        <p:spPr>
          <a:xfrm>
            <a:off x="1497318" y="1439867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4E9C33F8-697E-10FC-176B-9AC6B5E606B5}"/>
              </a:ext>
            </a:extLst>
          </p:cNvPr>
          <p:cNvSpPr/>
          <p:nvPr/>
        </p:nvSpPr>
        <p:spPr>
          <a:xfrm>
            <a:off x="3341979" y="1401412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B41A5A1F-F14C-3D85-9926-6318DCD2B1DF}"/>
              </a:ext>
            </a:extLst>
          </p:cNvPr>
          <p:cNvSpPr/>
          <p:nvPr/>
        </p:nvSpPr>
        <p:spPr>
          <a:xfrm>
            <a:off x="5017001" y="1432265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CC1B3290-2918-2C55-C674-78DF8A2295A7}"/>
              </a:ext>
            </a:extLst>
          </p:cNvPr>
          <p:cNvSpPr/>
          <p:nvPr/>
        </p:nvSpPr>
        <p:spPr>
          <a:xfrm>
            <a:off x="6733398" y="1369512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9605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92CE2-0FDC-CFDE-DA7F-33925A865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2BA54-A038-A064-2BE2-D42CE9A2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expression in relation to lymphoid neoplasm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701C48-F302-B812-C4CD-507EC5C23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2736D3F-68B1-18D5-F9FC-361E82F76563}"/>
              </a:ext>
            </a:extLst>
          </p:cNvPr>
          <p:cNvSpPr txBox="1">
            <a:spLocks/>
          </p:cNvSpPr>
          <p:nvPr/>
        </p:nvSpPr>
        <p:spPr>
          <a:xfrm>
            <a:off x="6700693" y="38872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Böttcher et al. Blood Adv 2022;6:976-92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BA5785-0E9F-62FE-7456-DEFC8A8DA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5" y="1242371"/>
            <a:ext cx="6914076" cy="3901129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3C4DA833-10A4-E2F8-F997-71E09CC53462}"/>
              </a:ext>
            </a:extLst>
          </p:cNvPr>
          <p:cNvSpPr/>
          <p:nvPr/>
        </p:nvSpPr>
        <p:spPr>
          <a:xfrm>
            <a:off x="1170451" y="2756204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3DEC14DC-BEE6-DAC7-E7C7-08698C696145}"/>
              </a:ext>
            </a:extLst>
          </p:cNvPr>
          <p:cNvSpPr/>
          <p:nvPr/>
        </p:nvSpPr>
        <p:spPr>
          <a:xfrm>
            <a:off x="3035800" y="1704654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95A3D083-4F42-33F7-949F-ADE97A13F56B}"/>
              </a:ext>
            </a:extLst>
          </p:cNvPr>
          <p:cNvSpPr/>
          <p:nvPr/>
        </p:nvSpPr>
        <p:spPr>
          <a:xfrm>
            <a:off x="4756335" y="2857793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BA9EC2C7-5EBF-70AF-2969-8427AE235F2E}"/>
              </a:ext>
            </a:extLst>
          </p:cNvPr>
          <p:cNvSpPr/>
          <p:nvPr/>
        </p:nvSpPr>
        <p:spPr>
          <a:xfrm>
            <a:off x="6418944" y="2690222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429230B4-13FA-B8A7-907D-7BF9BEB7E3A6}"/>
              </a:ext>
            </a:extLst>
          </p:cNvPr>
          <p:cNvSpPr/>
          <p:nvPr/>
        </p:nvSpPr>
        <p:spPr>
          <a:xfrm>
            <a:off x="2975807" y="4339630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4316E12A-35D2-03E1-0B0A-04802B72D41E}"/>
              </a:ext>
            </a:extLst>
          </p:cNvPr>
          <p:cNvSpPr/>
          <p:nvPr/>
        </p:nvSpPr>
        <p:spPr>
          <a:xfrm>
            <a:off x="1204933" y="4385930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80258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7389D-9F14-C192-6424-9A9FCAEFD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2E0D6-34AE-F8AA-3855-060B6CC6B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expression in relation to lymphoid neoplasm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7EF2DA-D9F7-FD15-C3F9-A980B14D2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7B9F30BD-B05B-EF56-2E7E-77D4699CBB2E}"/>
              </a:ext>
            </a:extLst>
          </p:cNvPr>
          <p:cNvSpPr txBox="1">
            <a:spLocks/>
          </p:cNvSpPr>
          <p:nvPr/>
        </p:nvSpPr>
        <p:spPr>
          <a:xfrm>
            <a:off x="6700693" y="38872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Böttcher et al. Blood Adv 2022;6:976-92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F3C97E7-EEAB-575A-7CDA-F35971F24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5" y="1242371"/>
            <a:ext cx="6914076" cy="3901129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79DF2AE1-E6BA-7E53-1F18-42560C0CCFF5}"/>
              </a:ext>
            </a:extLst>
          </p:cNvPr>
          <p:cNvSpPr/>
          <p:nvPr/>
        </p:nvSpPr>
        <p:spPr>
          <a:xfrm>
            <a:off x="1170451" y="2756204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9C6D6067-30E1-D05F-755E-9C2CA4207746}"/>
              </a:ext>
            </a:extLst>
          </p:cNvPr>
          <p:cNvSpPr/>
          <p:nvPr/>
        </p:nvSpPr>
        <p:spPr>
          <a:xfrm>
            <a:off x="1712252" y="2776872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1E68296-936F-C382-3B5C-13743282D053}"/>
              </a:ext>
            </a:extLst>
          </p:cNvPr>
          <p:cNvSpPr/>
          <p:nvPr/>
        </p:nvSpPr>
        <p:spPr>
          <a:xfrm>
            <a:off x="4756335" y="2857793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1A980B14-C0D8-932B-977B-4F6C698D9796}"/>
              </a:ext>
            </a:extLst>
          </p:cNvPr>
          <p:cNvSpPr/>
          <p:nvPr/>
        </p:nvSpPr>
        <p:spPr>
          <a:xfrm>
            <a:off x="5334904" y="3091346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5174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F1E74-8E42-3077-CBB1-B315B0B2E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DE4DE-4192-9A2D-AEDF-A96659E42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 expression in relation to lymphoid neoplasm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5FE919-E816-CFF9-6772-6812EDB3E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EA98C634-E79D-D11E-C78F-00F7710E838B}"/>
              </a:ext>
            </a:extLst>
          </p:cNvPr>
          <p:cNvSpPr txBox="1">
            <a:spLocks/>
          </p:cNvSpPr>
          <p:nvPr/>
        </p:nvSpPr>
        <p:spPr>
          <a:xfrm>
            <a:off x="6700693" y="38872"/>
            <a:ext cx="2234539" cy="202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Böttcher et al. Blood Adv 2022;6:976-92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8C3F0E-FDB3-1A63-C7BD-3D922047D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5" y="1242371"/>
            <a:ext cx="6914076" cy="3901129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0B2C784D-84BD-C0BF-5B63-F880A2200237}"/>
              </a:ext>
            </a:extLst>
          </p:cNvPr>
          <p:cNvSpPr/>
          <p:nvPr/>
        </p:nvSpPr>
        <p:spPr>
          <a:xfrm>
            <a:off x="2498025" y="2785148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BF62CF29-D773-F5F3-97D2-B986F621A63C}"/>
              </a:ext>
            </a:extLst>
          </p:cNvPr>
          <p:cNvSpPr/>
          <p:nvPr/>
        </p:nvSpPr>
        <p:spPr>
          <a:xfrm>
            <a:off x="2782566" y="2801700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F8E7BFF7-D415-D30A-4740-F324A41AA08F}"/>
              </a:ext>
            </a:extLst>
          </p:cNvPr>
          <p:cNvSpPr/>
          <p:nvPr/>
        </p:nvSpPr>
        <p:spPr>
          <a:xfrm>
            <a:off x="3081804" y="2818252"/>
            <a:ext cx="182053" cy="335142"/>
          </a:xfrm>
          <a:prstGeom prst="ellipse">
            <a:avLst/>
          </a:prstGeom>
          <a:solidFill>
            <a:srgbClr val="E30613">
              <a:alpha val="1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4534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3B41B-B87C-19FA-23E9-BA0F7CA34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1432E-75DD-5B73-0B07-9C458AC7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Pitfalls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A4AB3-CD30-1CEB-2EE2-3BE00193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1400" dirty="0"/>
              <a:t>Inaccurate sampling</a:t>
            </a:r>
          </a:p>
          <a:p>
            <a:r>
              <a:rPr lang="nl-BE" sz="1400" dirty="0"/>
              <a:t>Inadequate sampling </a:t>
            </a:r>
            <a:r>
              <a:rPr lang="nl-BE" sz="1400" dirty="0" err="1"/>
              <a:t>size</a:t>
            </a:r>
            <a:endParaRPr lang="nl-BE" sz="1400" dirty="0"/>
          </a:p>
          <a:p>
            <a:r>
              <a:rPr lang="nl-BE" sz="1400" dirty="0" err="1"/>
              <a:t>Lack</a:t>
            </a:r>
            <a:r>
              <a:rPr lang="nl-BE" sz="1400" dirty="0"/>
              <a:t> of uniform </a:t>
            </a:r>
            <a:r>
              <a:rPr lang="nl-BE" sz="1400" dirty="0" err="1"/>
              <a:t>involvement</a:t>
            </a:r>
            <a:r>
              <a:rPr lang="nl-BE" sz="1400" dirty="0"/>
              <a:t> of </a:t>
            </a:r>
            <a:r>
              <a:rPr lang="nl-BE" sz="1400" dirty="0" err="1"/>
              <a:t>the</a:t>
            </a:r>
            <a:r>
              <a:rPr lang="nl-BE" sz="1400" dirty="0"/>
              <a:t> tissue sample </a:t>
            </a:r>
          </a:p>
          <a:p>
            <a:pPr marL="0" indent="0">
              <a:buNone/>
            </a:pPr>
            <a:r>
              <a:rPr lang="nl-BE" dirty="0"/>
              <a:t>	</a:t>
            </a:r>
            <a:r>
              <a:rPr lang="nl-BE" sz="1400" dirty="0"/>
              <a:t>eg. plasma </a:t>
            </a:r>
            <a:r>
              <a:rPr lang="nl-BE" sz="1400" dirty="0" err="1"/>
              <a:t>cell</a:t>
            </a:r>
            <a:r>
              <a:rPr lang="nl-BE" sz="1400" dirty="0"/>
              <a:t> </a:t>
            </a:r>
            <a:r>
              <a:rPr lang="nl-BE" sz="1400" dirty="0" err="1"/>
              <a:t>myeloma</a:t>
            </a:r>
            <a:endParaRPr lang="nl-BE" sz="1400" dirty="0"/>
          </a:p>
          <a:p>
            <a:r>
              <a:rPr lang="nl-BE" sz="1400" dirty="0" err="1"/>
              <a:t>Cell</a:t>
            </a:r>
            <a:r>
              <a:rPr lang="nl-BE" sz="1400" dirty="0"/>
              <a:t> </a:t>
            </a:r>
            <a:r>
              <a:rPr lang="nl-BE" sz="1400" dirty="0" err="1"/>
              <a:t>fragility</a:t>
            </a:r>
            <a:r>
              <a:rPr lang="nl-BE" sz="1400" dirty="0"/>
              <a:t>, </a:t>
            </a:r>
            <a:r>
              <a:rPr lang="nl-BE" sz="1400" dirty="0" err="1"/>
              <a:t>apoptosis</a:t>
            </a:r>
            <a:r>
              <a:rPr lang="nl-BE" sz="1400" dirty="0"/>
              <a:t> and </a:t>
            </a:r>
            <a:r>
              <a:rPr lang="nl-BE" sz="1400" dirty="0" err="1"/>
              <a:t>necrosis</a:t>
            </a:r>
            <a:endParaRPr lang="nl-BE" sz="1400" dirty="0"/>
          </a:p>
          <a:p>
            <a:pPr lvl="1"/>
            <a:r>
              <a:rPr lang="nl-BE" dirty="0"/>
              <a:t>more common issue in </a:t>
            </a:r>
            <a:r>
              <a:rPr lang="nl-BE" dirty="0" err="1"/>
              <a:t>biopsy</a:t>
            </a:r>
            <a:r>
              <a:rPr lang="nl-BE" dirty="0"/>
              <a:t> and </a:t>
            </a:r>
            <a:r>
              <a:rPr lang="nl-BE" dirty="0" err="1"/>
              <a:t>aspirates</a:t>
            </a:r>
            <a:endParaRPr lang="nl-BE" dirty="0"/>
          </a:p>
          <a:p>
            <a:pPr lvl="1"/>
            <a:r>
              <a:rPr lang="nl-BE" dirty="0" err="1"/>
              <a:t>very</a:t>
            </a:r>
            <a:r>
              <a:rPr lang="nl-BE" dirty="0"/>
              <a:t> frequent in large B-</a:t>
            </a:r>
            <a:r>
              <a:rPr lang="nl-BE" dirty="0" err="1"/>
              <a:t>cell</a:t>
            </a:r>
            <a:r>
              <a:rPr lang="nl-BE" dirty="0"/>
              <a:t> </a:t>
            </a:r>
            <a:r>
              <a:rPr lang="nl-BE" dirty="0" err="1"/>
              <a:t>lymphoma</a:t>
            </a:r>
            <a:r>
              <a:rPr lang="nl-BE" dirty="0"/>
              <a:t> (Burkitt, DLBCL)</a:t>
            </a:r>
          </a:p>
          <a:p>
            <a:pPr lvl="1"/>
            <a:r>
              <a:rPr lang="nl-BE" dirty="0" err="1"/>
              <a:t>estimated</a:t>
            </a:r>
            <a:r>
              <a:rPr lang="nl-BE" dirty="0"/>
              <a:t> </a:t>
            </a:r>
            <a:r>
              <a:rPr lang="nl-BE" dirty="0" err="1"/>
              <a:t>underdiagnosis</a:t>
            </a:r>
            <a:r>
              <a:rPr lang="nl-BE" dirty="0"/>
              <a:t> in more </a:t>
            </a:r>
            <a:r>
              <a:rPr lang="nl-BE" dirty="0" err="1"/>
              <a:t>than</a:t>
            </a:r>
            <a:r>
              <a:rPr lang="nl-BE" dirty="0"/>
              <a:t> 35% of cases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12584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608BA-B3F7-6397-3BC1-12700E80B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393BD73-D616-6CF5-EBCF-C73F6F98BB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41" t="9682" r="34524" b="9841"/>
          <a:stretch/>
        </p:blipFill>
        <p:spPr>
          <a:xfrm>
            <a:off x="4086226" y="1980349"/>
            <a:ext cx="526596" cy="138333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D2DFB9A-1D70-6397-70F2-350B9B400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843" y="1036864"/>
            <a:ext cx="877661" cy="877661"/>
          </a:xfrm>
          <a:prstGeom prst="rect">
            <a:avLst/>
          </a:prstGeom>
        </p:spPr>
      </p:pic>
      <p:sp>
        <p:nvSpPr>
          <p:cNvPr id="6" name="Gelijkbenige driehoek 5">
            <a:extLst>
              <a:ext uri="{FF2B5EF4-FFF2-40B4-BE49-F238E27FC236}">
                <a16:creationId xmlns:a16="http://schemas.microsoft.com/office/drawing/2014/main" id="{635A8B2E-9C66-4535-FB3C-AD1503EE7030}"/>
              </a:ext>
            </a:extLst>
          </p:cNvPr>
          <p:cNvSpPr/>
          <p:nvPr/>
        </p:nvSpPr>
        <p:spPr bwMode="auto">
          <a:xfrm rot="8236004">
            <a:off x="2590458" y="890762"/>
            <a:ext cx="468768" cy="685800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nl-BE" sz="1350" baseline="-250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7B0D838-9F5E-F0C7-25B4-4827806EA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596" y="272771"/>
            <a:ext cx="946081" cy="877661"/>
          </a:xfrm>
          <a:prstGeom prst="ellipse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3D50E68-02BC-2FB0-15B6-94109507C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317" y="315343"/>
            <a:ext cx="2382143" cy="132923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D4C222F-2EC9-A974-9C8D-716D5121A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069" y="37758"/>
            <a:ext cx="802469" cy="53345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24F76C9-24BB-FB8E-ADFB-817507CEF9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2346" y="2939141"/>
            <a:ext cx="2070157" cy="150500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B92450B-881A-6339-2074-4E19270F7A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469" y="3731362"/>
            <a:ext cx="874020" cy="825613"/>
          </a:xfrm>
          <a:prstGeom prst="ellipse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CC15773-2F47-6BE9-E37F-BA8D8500B3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5538" y="2672018"/>
            <a:ext cx="1697974" cy="180140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2308247-F87E-158A-F009-81300CD783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9026" y="3959678"/>
            <a:ext cx="905256" cy="678942"/>
          </a:xfrm>
          <a:prstGeom prst="rect">
            <a:avLst/>
          </a:prstGeom>
        </p:spPr>
      </p:pic>
      <p:sp>
        <p:nvSpPr>
          <p:cNvPr id="15" name="Tijdelijke aanduiding voor inhoud 5">
            <a:extLst>
              <a:ext uri="{FF2B5EF4-FFF2-40B4-BE49-F238E27FC236}">
                <a16:creationId xmlns:a16="http://schemas.microsoft.com/office/drawing/2014/main" id="{A6EBD299-B373-109D-3030-A61EF50F3220}"/>
              </a:ext>
            </a:extLst>
          </p:cNvPr>
          <p:cNvSpPr txBox="1">
            <a:spLocks/>
          </p:cNvSpPr>
          <p:nvPr/>
        </p:nvSpPr>
        <p:spPr bwMode="auto">
          <a:xfrm>
            <a:off x="5565969" y="1648741"/>
            <a:ext cx="1340838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Flowcytometry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6" name="Tijdelijke aanduiding voor inhoud 5">
            <a:extLst>
              <a:ext uri="{FF2B5EF4-FFF2-40B4-BE49-F238E27FC236}">
                <a16:creationId xmlns:a16="http://schemas.microsoft.com/office/drawing/2014/main" id="{1A82B33E-301B-B7EE-C293-206D13C1CA82}"/>
              </a:ext>
            </a:extLst>
          </p:cNvPr>
          <p:cNvSpPr txBox="1">
            <a:spLocks/>
          </p:cNvSpPr>
          <p:nvPr/>
        </p:nvSpPr>
        <p:spPr bwMode="auto">
          <a:xfrm>
            <a:off x="5565969" y="2392562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Next </a:t>
            </a:r>
            <a:r>
              <a:rPr lang="nl-BE" sz="1050" dirty="0" err="1"/>
              <a:t>Generation</a:t>
            </a:r>
            <a:r>
              <a:rPr lang="nl-BE" sz="1050" dirty="0"/>
              <a:t> </a:t>
            </a:r>
            <a:r>
              <a:rPr lang="nl-BE" sz="1050" dirty="0" err="1"/>
              <a:t>Sequencing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7" name="Tijdelijke aanduiding voor inhoud 5">
            <a:extLst>
              <a:ext uri="{FF2B5EF4-FFF2-40B4-BE49-F238E27FC236}">
                <a16:creationId xmlns:a16="http://schemas.microsoft.com/office/drawing/2014/main" id="{C9A1629D-D089-3A32-1CF9-C65FF735A85E}"/>
              </a:ext>
            </a:extLst>
          </p:cNvPr>
          <p:cNvSpPr txBox="1">
            <a:spLocks/>
          </p:cNvSpPr>
          <p:nvPr/>
        </p:nvSpPr>
        <p:spPr bwMode="auto">
          <a:xfrm>
            <a:off x="1950489" y="2728819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Molecular </a:t>
            </a:r>
            <a:r>
              <a:rPr lang="nl-BE" sz="1050" dirty="0" err="1"/>
              <a:t>Diagnostics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AF13FE7B-67F5-9B7A-C85D-D8360014D6A6}"/>
              </a:ext>
            </a:extLst>
          </p:cNvPr>
          <p:cNvCxnSpPr>
            <a:cxnSpLocks/>
          </p:cNvCxnSpPr>
          <p:nvPr/>
        </p:nvCxnSpPr>
        <p:spPr bwMode="auto">
          <a:xfrm flipV="1">
            <a:off x="4661915" y="1704203"/>
            <a:ext cx="383402" cy="30459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8529A284-4EF3-ABB4-F423-C4067E97F13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541300" y="1706462"/>
            <a:ext cx="421434" cy="30233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DEC5EF9F-0463-5143-481B-1440FC64DFA3}"/>
              </a:ext>
            </a:extLst>
          </p:cNvPr>
          <p:cNvCxnSpPr>
            <a:cxnSpLocks/>
          </p:cNvCxnSpPr>
          <p:nvPr/>
        </p:nvCxnSpPr>
        <p:spPr bwMode="auto">
          <a:xfrm>
            <a:off x="4713603" y="2925908"/>
            <a:ext cx="478883" cy="34797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E6D22441-197B-3244-8C74-E461FE1E6C75}"/>
              </a:ext>
            </a:extLst>
          </p:cNvPr>
          <p:cNvCxnSpPr>
            <a:cxnSpLocks/>
          </p:cNvCxnSpPr>
          <p:nvPr/>
        </p:nvCxnSpPr>
        <p:spPr bwMode="auto">
          <a:xfrm flipH="1">
            <a:off x="3678249" y="2937963"/>
            <a:ext cx="365777" cy="42299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jdelijke aanduiding voor inhoud 5">
            <a:extLst>
              <a:ext uri="{FF2B5EF4-FFF2-40B4-BE49-F238E27FC236}">
                <a16:creationId xmlns:a16="http://schemas.microsoft.com/office/drawing/2014/main" id="{484B80E9-C907-ADF7-AE10-58FD6B99C4CE}"/>
              </a:ext>
            </a:extLst>
          </p:cNvPr>
          <p:cNvSpPr txBox="1">
            <a:spLocks/>
          </p:cNvSpPr>
          <p:nvPr/>
        </p:nvSpPr>
        <p:spPr bwMode="auto">
          <a:xfrm>
            <a:off x="3203925" y="4800949"/>
            <a:ext cx="3581729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>
                <a:solidFill>
                  <a:srgbClr val="FF0000"/>
                </a:solidFill>
              </a:rPr>
              <a:t>Lymphoma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workup</a:t>
            </a:r>
            <a:r>
              <a:rPr lang="nl-BE" sz="1050" dirty="0">
                <a:solidFill>
                  <a:srgbClr val="FF0000"/>
                </a:solidFill>
              </a:rPr>
              <a:t> in a </a:t>
            </a:r>
            <a:r>
              <a:rPr lang="nl-BE" sz="1050" dirty="0" err="1">
                <a:solidFill>
                  <a:srgbClr val="FF0000"/>
                </a:solidFill>
              </a:rPr>
              <a:t>clinical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biology</a:t>
            </a:r>
            <a:r>
              <a:rPr lang="nl-BE" sz="1050" dirty="0">
                <a:solidFill>
                  <a:srgbClr val="FF0000"/>
                </a:solidFill>
              </a:rPr>
              <a:t> lab</a:t>
            </a:r>
          </a:p>
          <a:p>
            <a:pPr marL="0" indent="0">
              <a:buNone/>
            </a:pPr>
            <a:endParaRPr lang="nl-BE" sz="1050" dirty="0">
              <a:solidFill>
                <a:srgbClr val="FF0000"/>
              </a:solidFill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7A289AA2-D1AB-AAD3-D885-6AFD4F7851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3000" y="2696741"/>
            <a:ext cx="598984" cy="448095"/>
          </a:xfrm>
          <a:prstGeom prst="rect">
            <a:avLst/>
          </a:prstGeom>
        </p:spPr>
      </p:pic>
      <p:sp>
        <p:nvSpPr>
          <p:cNvPr id="20" name="Tijdelijke aanduiding voor inhoud 5">
            <a:extLst>
              <a:ext uri="{FF2B5EF4-FFF2-40B4-BE49-F238E27FC236}">
                <a16:creationId xmlns:a16="http://schemas.microsoft.com/office/drawing/2014/main" id="{D205726B-6D51-199B-BABC-7A11789708F4}"/>
              </a:ext>
            </a:extLst>
          </p:cNvPr>
          <p:cNvSpPr txBox="1">
            <a:spLocks/>
          </p:cNvSpPr>
          <p:nvPr/>
        </p:nvSpPr>
        <p:spPr bwMode="auto">
          <a:xfrm>
            <a:off x="1643976" y="1488364"/>
            <a:ext cx="1340838" cy="5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Microscopy</a:t>
            </a:r>
            <a:endParaRPr lang="nl-BE" sz="1050" dirty="0"/>
          </a:p>
          <a:p>
            <a:pPr marL="0" indent="0">
              <a:buNone/>
            </a:pPr>
            <a:r>
              <a:rPr lang="nl-BE" sz="1050" dirty="0" err="1"/>
              <a:t>blood</a:t>
            </a:r>
            <a:r>
              <a:rPr lang="nl-BE" sz="1050" dirty="0"/>
              <a:t> smear</a:t>
            </a:r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97E7921-4993-009E-0708-C89864A54B4E}"/>
              </a:ext>
            </a:extLst>
          </p:cNvPr>
          <p:cNvSpPr/>
          <p:nvPr/>
        </p:nvSpPr>
        <p:spPr>
          <a:xfrm>
            <a:off x="615732" y="2590849"/>
            <a:ext cx="3201354" cy="1946021"/>
          </a:xfrm>
          <a:prstGeom prst="roundRect">
            <a:avLst/>
          </a:prstGeom>
          <a:solidFill>
            <a:srgbClr val="E30613">
              <a:alpha val="902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894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45AD2-B06F-79EA-F867-D6021D267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1BC59F0-54A0-1FFD-1575-DA4A0DF8A7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41" t="9682" r="34524" b="9841"/>
          <a:stretch/>
        </p:blipFill>
        <p:spPr>
          <a:xfrm>
            <a:off x="4086226" y="1980349"/>
            <a:ext cx="526596" cy="138333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94950DB-E08D-906D-610B-54A3DE289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843" y="1036864"/>
            <a:ext cx="877661" cy="877661"/>
          </a:xfrm>
          <a:prstGeom prst="rect">
            <a:avLst/>
          </a:prstGeom>
        </p:spPr>
      </p:pic>
      <p:sp>
        <p:nvSpPr>
          <p:cNvPr id="6" name="Gelijkbenige driehoek 5">
            <a:extLst>
              <a:ext uri="{FF2B5EF4-FFF2-40B4-BE49-F238E27FC236}">
                <a16:creationId xmlns:a16="http://schemas.microsoft.com/office/drawing/2014/main" id="{8C45F94F-4F58-D3C3-5D6A-E1B78AD53F8A}"/>
              </a:ext>
            </a:extLst>
          </p:cNvPr>
          <p:cNvSpPr/>
          <p:nvPr/>
        </p:nvSpPr>
        <p:spPr bwMode="auto">
          <a:xfrm rot="8236004">
            <a:off x="2590458" y="890762"/>
            <a:ext cx="468768" cy="685800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nl-BE" sz="1350" baseline="-250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216B97-A399-F410-7112-D950E9DBB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596" y="272771"/>
            <a:ext cx="946081" cy="877661"/>
          </a:xfrm>
          <a:prstGeom prst="ellipse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970A5BE-49E3-F05A-E6B9-3DC0FB5B2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5317" y="315343"/>
            <a:ext cx="2382143" cy="132923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4DECD0C-6720-1596-8206-94D326637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069" y="37758"/>
            <a:ext cx="802469" cy="53345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586C409-11BE-8D4B-A0F1-83FDEC9FFE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2346" y="2939141"/>
            <a:ext cx="2070157" cy="150500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4C9B383-8271-8704-15EE-2E49813807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469" y="3731362"/>
            <a:ext cx="874020" cy="825613"/>
          </a:xfrm>
          <a:prstGeom prst="ellipse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74B712C-D436-1937-A60B-B78ADCCE8E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5538" y="2672018"/>
            <a:ext cx="1697974" cy="180140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7C45C6E-9EC0-61E5-129B-A7C027974F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9026" y="3959678"/>
            <a:ext cx="905256" cy="678942"/>
          </a:xfrm>
          <a:prstGeom prst="rect">
            <a:avLst/>
          </a:prstGeom>
        </p:spPr>
      </p:pic>
      <p:sp>
        <p:nvSpPr>
          <p:cNvPr id="15" name="Tijdelijke aanduiding voor inhoud 5">
            <a:extLst>
              <a:ext uri="{FF2B5EF4-FFF2-40B4-BE49-F238E27FC236}">
                <a16:creationId xmlns:a16="http://schemas.microsoft.com/office/drawing/2014/main" id="{2647AD63-BE26-83A5-1B6F-312C646052E9}"/>
              </a:ext>
            </a:extLst>
          </p:cNvPr>
          <p:cNvSpPr txBox="1">
            <a:spLocks/>
          </p:cNvSpPr>
          <p:nvPr/>
        </p:nvSpPr>
        <p:spPr bwMode="auto">
          <a:xfrm>
            <a:off x="5565969" y="1648741"/>
            <a:ext cx="1340838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Flowcytometry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6" name="Tijdelijke aanduiding voor inhoud 5">
            <a:extLst>
              <a:ext uri="{FF2B5EF4-FFF2-40B4-BE49-F238E27FC236}">
                <a16:creationId xmlns:a16="http://schemas.microsoft.com/office/drawing/2014/main" id="{0D3A01A1-9FD5-1345-3386-C7E440A10BB1}"/>
              </a:ext>
            </a:extLst>
          </p:cNvPr>
          <p:cNvSpPr txBox="1">
            <a:spLocks/>
          </p:cNvSpPr>
          <p:nvPr/>
        </p:nvSpPr>
        <p:spPr bwMode="auto">
          <a:xfrm>
            <a:off x="5565969" y="2392562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Next </a:t>
            </a:r>
            <a:r>
              <a:rPr lang="nl-BE" sz="1050" dirty="0" err="1"/>
              <a:t>Generation</a:t>
            </a:r>
            <a:r>
              <a:rPr lang="nl-BE" sz="1050" dirty="0"/>
              <a:t> </a:t>
            </a:r>
            <a:r>
              <a:rPr lang="nl-BE" sz="1050" dirty="0" err="1"/>
              <a:t>Sequencing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17" name="Tijdelijke aanduiding voor inhoud 5">
            <a:extLst>
              <a:ext uri="{FF2B5EF4-FFF2-40B4-BE49-F238E27FC236}">
                <a16:creationId xmlns:a16="http://schemas.microsoft.com/office/drawing/2014/main" id="{5FF8D72A-801A-CE10-B5C8-D242789BD9B7}"/>
              </a:ext>
            </a:extLst>
          </p:cNvPr>
          <p:cNvSpPr txBox="1">
            <a:spLocks/>
          </p:cNvSpPr>
          <p:nvPr/>
        </p:nvSpPr>
        <p:spPr bwMode="auto">
          <a:xfrm>
            <a:off x="1950489" y="2728819"/>
            <a:ext cx="2043146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/>
              <a:t>Molecular </a:t>
            </a:r>
            <a:r>
              <a:rPr lang="nl-BE" sz="1050" dirty="0" err="1"/>
              <a:t>Diagnostics</a:t>
            </a:r>
            <a:endParaRPr lang="nl-BE" sz="1050" dirty="0"/>
          </a:p>
          <a:p>
            <a:pPr marL="0" indent="0">
              <a:buNone/>
            </a:pPr>
            <a:endParaRPr lang="nl-BE" sz="1050" dirty="0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40E8C3CF-3060-7382-07E5-0A5E545CD2EE}"/>
              </a:ext>
            </a:extLst>
          </p:cNvPr>
          <p:cNvCxnSpPr>
            <a:cxnSpLocks/>
          </p:cNvCxnSpPr>
          <p:nvPr/>
        </p:nvCxnSpPr>
        <p:spPr bwMode="auto">
          <a:xfrm flipV="1">
            <a:off x="4661915" y="1704203"/>
            <a:ext cx="383402" cy="30459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D1D8A36A-2ACA-F9E3-E266-5C204C92FB4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541300" y="1706462"/>
            <a:ext cx="421434" cy="30233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35C64D90-88AD-BB6E-39FA-CAE75C2E512D}"/>
              </a:ext>
            </a:extLst>
          </p:cNvPr>
          <p:cNvCxnSpPr>
            <a:cxnSpLocks/>
          </p:cNvCxnSpPr>
          <p:nvPr/>
        </p:nvCxnSpPr>
        <p:spPr bwMode="auto">
          <a:xfrm>
            <a:off x="4713603" y="2925908"/>
            <a:ext cx="478883" cy="34797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4FF9B502-ED1C-23B7-E1B6-C3B391B5F2F0}"/>
              </a:ext>
            </a:extLst>
          </p:cNvPr>
          <p:cNvCxnSpPr>
            <a:cxnSpLocks/>
          </p:cNvCxnSpPr>
          <p:nvPr/>
        </p:nvCxnSpPr>
        <p:spPr bwMode="auto">
          <a:xfrm flipH="1">
            <a:off x="3678249" y="2937963"/>
            <a:ext cx="365777" cy="422999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jdelijke aanduiding voor inhoud 5">
            <a:extLst>
              <a:ext uri="{FF2B5EF4-FFF2-40B4-BE49-F238E27FC236}">
                <a16:creationId xmlns:a16="http://schemas.microsoft.com/office/drawing/2014/main" id="{C05CF7CF-52A5-94C4-53E5-1B4D5FFF6D97}"/>
              </a:ext>
            </a:extLst>
          </p:cNvPr>
          <p:cNvSpPr txBox="1">
            <a:spLocks/>
          </p:cNvSpPr>
          <p:nvPr/>
        </p:nvSpPr>
        <p:spPr bwMode="auto">
          <a:xfrm>
            <a:off x="3203925" y="4800949"/>
            <a:ext cx="3581729" cy="27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>
                <a:solidFill>
                  <a:srgbClr val="FF0000"/>
                </a:solidFill>
              </a:rPr>
              <a:t>Lymphoma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workup</a:t>
            </a:r>
            <a:r>
              <a:rPr lang="nl-BE" sz="1050" dirty="0">
                <a:solidFill>
                  <a:srgbClr val="FF0000"/>
                </a:solidFill>
              </a:rPr>
              <a:t> in a </a:t>
            </a:r>
            <a:r>
              <a:rPr lang="nl-BE" sz="1050" dirty="0" err="1">
                <a:solidFill>
                  <a:srgbClr val="FF0000"/>
                </a:solidFill>
              </a:rPr>
              <a:t>clinical</a:t>
            </a:r>
            <a:r>
              <a:rPr lang="nl-BE" sz="1050" dirty="0">
                <a:solidFill>
                  <a:srgbClr val="FF0000"/>
                </a:solidFill>
              </a:rPr>
              <a:t> </a:t>
            </a:r>
            <a:r>
              <a:rPr lang="nl-BE" sz="1050" dirty="0" err="1">
                <a:solidFill>
                  <a:srgbClr val="FF0000"/>
                </a:solidFill>
              </a:rPr>
              <a:t>biology</a:t>
            </a:r>
            <a:r>
              <a:rPr lang="nl-BE" sz="1050" dirty="0">
                <a:solidFill>
                  <a:srgbClr val="FF0000"/>
                </a:solidFill>
              </a:rPr>
              <a:t> lab</a:t>
            </a:r>
          </a:p>
          <a:p>
            <a:pPr marL="0" indent="0">
              <a:buNone/>
            </a:pPr>
            <a:endParaRPr lang="nl-BE" sz="1050" dirty="0">
              <a:solidFill>
                <a:srgbClr val="FF0000"/>
              </a:solidFill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D0272BB6-4411-19BF-1B8D-BABFAB80F0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3000" y="2696741"/>
            <a:ext cx="598984" cy="448095"/>
          </a:xfrm>
          <a:prstGeom prst="rect">
            <a:avLst/>
          </a:prstGeom>
        </p:spPr>
      </p:pic>
      <p:sp>
        <p:nvSpPr>
          <p:cNvPr id="20" name="Tijdelijke aanduiding voor inhoud 5">
            <a:extLst>
              <a:ext uri="{FF2B5EF4-FFF2-40B4-BE49-F238E27FC236}">
                <a16:creationId xmlns:a16="http://schemas.microsoft.com/office/drawing/2014/main" id="{5A7F07A8-3272-781E-B937-AFBC279D0FCB}"/>
              </a:ext>
            </a:extLst>
          </p:cNvPr>
          <p:cNvSpPr txBox="1">
            <a:spLocks/>
          </p:cNvSpPr>
          <p:nvPr/>
        </p:nvSpPr>
        <p:spPr bwMode="auto">
          <a:xfrm>
            <a:off x="1643976" y="1488364"/>
            <a:ext cx="1340838" cy="51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1" fontAlgn="base" hangingPunct="1">
              <a:spcBef>
                <a:spcPts val="800"/>
              </a:spcBef>
              <a:spcAft>
                <a:spcPts val="200"/>
              </a:spcAft>
              <a:buClr>
                <a:srgbClr val="404040"/>
              </a:buClr>
              <a:buSzPct val="50000"/>
              <a:buBlip>
                <a:blip r:embed="rId12"/>
              </a:buBlip>
              <a:defRPr sz="2800">
                <a:solidFill>
                  <a:srgbClr val="333333"/>
                </a:solidFill>
                <a:latin typeface="+mn-lt"/>
                <a:ea typeface="Geneva" charset="-128"/>
                <a:cs typeface="Geneva" charset="-128"/>
              </a:defRPr>
            </a:lvl1pPr>
            <a:lvl2pPr marL="503238" indent="-2159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50000"/>
              <a:buBlip>
                <a:blip r:embed="rId12"/>
              </a:buBlip>
              <a:defRPr sz="2400">
                <a:solidFill>
                  <a:srgbClr val="333333"/>
                </a:solidFill>
                <a:latin typeface="+mn-lt"/>
                <a:ea typeface="Geneva" charset="-128"/>
              </a:defRPr>
            </a:lvl2pPr>
            <a:lvl3pPr marL="7191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2000">
                <a:solidFill>
                  <a:srgbClr val="333333"/>
                </a:solidFill>
                <a:latin typeface="+mn-lt"/>
                <a:ea typeface="Geneva" charset="-128"/>
              </a:defRPr>
            </a:lvl3pPr>
            <a:lvl4pPr marL="9350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800">
                <a:solidFill>
                  <a:srgbClr val="333333"/>
                </a:solidFill>
                <a:latin typeface="+mn-lt"/>
                <a:ea typeface="Geneva" charset="-128"/>
              </a:defRPr>
            </a:lvl4pPr>
            <a:lvl5pPr marL="1150938" indent="-179388" algn="l" rtl="0" eaLnBrk="1" fontAlgn="base" hangingPunct="1">
              <a:spcBef>
                <a:spcPts val="4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600">
                <a:solidFill>
                  <a:srgbClr val="333333"/>
                </a:solidFill>
                <a:latin typeface="+mn-lt"/>
                <a:ea typeface="Geneva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5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BE" sz="1050" dirty="0" err="1"/>
              <a:t>Microscopy</a:t>
            </a:r>
            <a:endParaRPr lang="nl-BE" sz="1050" dirty="0"/>
          </a:p>
          <a:p>
            <a:pPr marL="0" indent="0">
              <a:buNone/>
            </a:pPr>
            <a:r>
              <a:rPr lang="nl-BE" sz="1050" dirty="0" err="1"/>
              <a:t>blood</a:t>
            </a:r>
            <a:r>
              <a:rPr lang="nl-BE" sz="1050" dirty="0"/>
              <a:t> smear</a:t>
            </a:r>
          </a:p>
          <a:p>
            <a:pPr marL="0" indent="0">
              <a:buNone/>
            </a:pPr>
            <a:endParaRPr lang="nl-BE" sz="1050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13F8918A-1442-1F4A-7363-92EB382ED626}"/>
              </a:ext>
            </a:extLst>
          </p:cNvPr>
          <p:cNvSpPr/>
          <p:nvPr/>
        </p:nvSpPr>
        <p:spPr>
          <a:xfrm>
            <a:off x="5293267" y="2171825"/>
            <a:ext cx="3201354" cy="2466795"/>
          </a:xfrm>
          <a:prstGeom prst="roundRect">
            <a:avLst/>
          </a:prstGeom>
          <a:solidFill>
            <a:srgbClr val="E30613">
              <a:alpha val="902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10373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AFE1A-2FD3-31F4-8F40-EF8C5170E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8ED80-F033-2CC8-A67A-FACE083A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N</a:t>
            </a:r>
            <a:r>
              <a:rPr lang="nl-BE" dirty="0"/>
              <a:t>GS </a:t>
            </a:r>
            <a:r>
              <a:rPr lang="nl-BE" dirty="0" err="1"/>
              <a:t>principle</a:t>
            </a: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69DE4F6-A3F5-BDF8-C112-9F2491F08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41" y="0"/>
            <a:ext cx="4214813" cy="51435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38E2D6F-C5F6-909C-2547-744D64061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07" y="2769851"/>
            <a:ext cx="1897443" cy="149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4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42505-51A9-DCC6-DF20-436F76880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9E7886-65C6-9725-2C85-5602B54D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NGS terminology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38656F-8B1F-D404-CF78-3B8B4FF52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3DCDE1FB-D3F2-BC01-BCE5-74C473F55051}"/>
              </a:ext>
            </a:extLst>
          </p:cNvPr>
          <p:cNvSpPr txBox="1">
            <a:spLocks/>
          </p:cNvSpPr>
          <p:nvPr/>
        </p:nvSpPr>
        <p:spPr>
          <a:xfrm>
            <a:off x="5670441" y="4670378"/>
            <a:ext cx="2234539" cy="39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Duncavage et al. Blood 2022;140:2228-47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fr-FR" sz="700" dirty="0" err="1"/>
              <a:t>Froyen</a:t>
            </a:r>
            <a:r>
              <a:rPr lang="fr-FR" sz="700" dirty="0"/>
              <a:t> et al. Cancers 2019;11:2030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375A33F-8D82-4609-8C46-B94B242C9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1135674"/>
            <a:ext cx="6587249" cy="194362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029268D-59A4-1AD2-2BD4-F789E0ADC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97" y="2904408"/>
            <a:ext cx="3401778" cy="222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21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26CF6-B117-0040-BF64-F97500E1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0D67D-81A7-668E-3BD1-FC44DBAF2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</a:t>
            </a:r>
            <a:r>
              <a:rPr lang="nl-BE" dirty="0" err="1"/>
              <a:t>lymphoma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94A544-D7B4-E49F-0359-60707B4EB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1400" dirty="0" err="1"/>
              <a:t>Emerging</a:t>
            </a:r>
            <a:r>
              <a:rPr lang="nl-BE" sz="1400" dirty="0"/>
              <a:t> field of research</a:t>
            </a:r>
          </a:p>
          <a:p>
            <a:r>
              <a:rPr lang="nl-BE" sz="1400" dirty="0"/>
              <a:t>New </a:t>
            </a:r>
            <a:r>
              <a:rPr lang="nl-BE" sz="1400" dirty="0" err="1"/>
              <a:t>insights</a:t>
            </a:r>
            <a:endParaRPr lang="nl-BE" sz="1400" dirty="0"/>
          </a:p>
          <a:p>
            <a:r>
              <a:rPr lang="nl-BE" sz="1400" dirty="0" err="1"/>
              <a:t>Reimbursement</a:t>
            </a:r>
            <a:r>
              <a:rPr lang="nl-BE" sz="1400" dirty="0"/>
              <a:t> in Belgium:</a:t>
            </a:r>
          </a:p>
          <a:p>
            <a:pPr lvl="1"/>
            <a:r>
              <a:rPr lang="nl-BE" dirty="0"/>
              <a:t>CLL</a:t>
            </a:r>
          </a:p>
          <a:p>
            <a:pPr lvl="1"/>
            <a:r>
              <a:rPr lang="nl-BE" dirty="0"/>
              <a:t>Mantel cel </a:t>
            </a:r>
            <a:r>
              <a:rPr lang="nl-BE" dirty="0" err="1"/>
              <a:t>lymphoma</a:t>
            </a:r>
            <a:endParaRPr lang="nl-BE" dirty="0"/>
          </a:p>
          <a:p>
            <a:pPr lvl="1"/>
            <a:r>
              <a:rPr lang="nl-BE" dirty="0" err="1"/>
              <a:t>Lymphoplasmacytic</a:t>
            </a:r>
            <a:r>
              <a:rPr lang="nl-BE" dirty="0"/>
              <a:t> </a:t>
            </a:r>
            <a:r>
              <a:rPr lang="nl-BE" dirty="0" err="1"/>
              <a:t>lymphoma</a:t>
            </a:r>
            <a:endParaRPr lang="nl-BE" dirty="0"/>
          </a:p>
          <a:p>
            <a:pPr lvl="1"/>
            <a:r>
              <a:rPr lang="nl-BE" dirty="0"/>
              <a:t>T-Large </a:t>
            </a:r>
            <a:r>
              <a:rPr lang="nl-BE" dirty="0" err="1"/>
              <a:t>Granular</a:t>
            </a:r>
            <a:r>
              <a:rPr lang="nl-BE" dirty="0"/>
              <a:t> </a:t>
            </a:r>
            <a:r>
              <a:rPr lang="nl-BE" dirty="0" err="1"/>
              <a:t>Lymphocytic</a:t>
            </a:r>
            <a:r>
              <a:rPr lang="nl-BE" dirty="0"/>
              <a:t> </a:t>
            </a:r>
            <a:r>
              <a:rPr lang="nl-BE" dirty="0" err="1"/>
              <a:t>Leukemia</a:t>
            </a:r>
            <a:endParaRPr lang="nl-BE" dirty="0"/>
          </a:p>
          <a:p>
            <a:pPr lvl="1"/>
            <a:r>
              <a:rPr lang="nl-BE" dirty="0" err="1"/>
              <a:t>Follicular</a:t>
            </a:r>
            <a:r>
              <a:rPr lang="nl-BE" dirty="0"/>
              <a:t> helper T-</a:t>
            </a:r>
            <a:r>
              <a:rPr lang="nl-BE" dirty="0" err="1"/>
              <a:t>cell</a:t>
            </a:r>
            <a:r>
              <a:rPr lang="nl-BE" dirty="0"/>
              <a:t> </a:t>
            </a:r>
            <a:r>
              <a:rPr lang="nl-BE" dirty="0" err="1"/>
              <a:t>lymphoma</a:t>
            </a:r>
            <a:r>
              <a:rPr lang="nl-BE" dirty="0"/>
              <a:t>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041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85ACD-1F89-BF84-38F4-CFE0642ED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30D7AB-2AD8-4509-47DD-278B92E52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CLL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8A0B24-697C-AAEA-C304-E8BABD5C3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TP53 </a:t>
            </a:r>
            <a:r>
              <a:rPr lang="nl-BE" dirty="0" err="1"/>
              <a:t>mutational</a:t>
            </a:r>
            <a:r>
              <a:rPr lang="nl-BE" dirty="0"/>
              <a:t> analysis (NGS)</a:t>
            </a:r>
          </a:p>
          <a:p>
            <a:r>
              <a:rPr lang="nl-BE" dirty="0"/>
              <a:t>Molecular </a:t>
            </a:r>
            <a:r>
              <a:rPr lang="nl-BE" dirty="0" err="1"/>
              <a:t>cytogenetics</a:t>
            </a:r>
            <a:r>
              <a:rPr lang="nl-BE" dirty="0"/>
              <a:t> (del17p)</a:t>
            </a:r>
          </a:p>
          <a:p>
            <a:r>
              <a:rPr lang="nl-BE" sz="1400" dirty="0"/>
              <a:t>IGHV </a:t>
            </a:r>
            <a:r>
              <a:rPr lang="nl-BE" sz="1400" dirty="0" err="1"/>
              <a:t>somatic</a:t>
            </a:r>
            <a:r>
              <a:rPr lang="nl-BE" sz="1400" dirty="0"/>
              <a:t> </a:t>
            </a:r>
            <a:r>
              <a:rPr lang="nl-BE" sz="1400" dirty="0" err="1"/>
              <a:t>hypermutation</a:t>
            </a:r>
            <a:r>
              <a:rPr lang="nl-BE" sz="1400" dirty="0"/>
              <a:t> analysis</a:t>
            </a:r>
          </a:p>
          <a:p>
            <a:pPr marL="0" indent="0">
              <a:buNone/>
            </a:pPr>
            <a:r>
              <a:rPr lang="nl-BE" sz="1400" dirty="0">
                <a:sym typeface="Wingdings" panose="05000000000000000000" pitchFamily="2" charset="2"/>
              </a:rPr>
              <a:t> </a:t>
            </a:r>
            <a:r>
              <a:rPr lang="nl-BE" sz="1400" dirty="0" err="1">
                <a:solidFill>
                  <a:srgbClr val="FF0000"/>
                </a:solidFill>
              </a:rPr>
              <a:t>prognosis</a:t>
            </a:r>
            <a:r>
              <a:rPr lang="nl-BE" sz="1400" dirty="0"/>
              <a:t> &amp; </a:t>
            </a:r>
            <a:r>
              <a:rPr lang="nl-BE" sz="1400" dirty="0">
                <a:solidFill>
                  <a:srgbClr val="FF0000"/>
                </a:solidFill>
              </a:rPr>
              <a:t>start of treatment</a:t>
            </a:r>
          </a:p>
          <a:p>
            <a:endParaRPr lang="nl-BE" sz="1400" dirty="0"/>
          </a:p>
          <a:p>
            <a:r>
              <a:rPr lang="nl-BE" sz="1400" dirty="0"/>
              <a:t>Second line (</a:t>
            </a:r>
            <a:r>
              <a:rPr lang="nl-BE" sz="1400" dirty="0" err="1"/>
              <a:t>progression</a:t>
            </a:r>
            <a:r>
              <a:rPr lang="nl-BE" sz="1400" dirty="0"/>
              <a:t> </a:t>
            </a:r>
            <a:r>
              <a:rPr lang="nl-BE" sz="1400" dirty="0" err="1"/>
              <a:t>after</a:t>
            </a:r>
            <a:r>
              <a:rPr lang="nl-BE" sz="1400" dirty="0"/>
              <a:t> first line BTK inhibitor)</a:t>
            </a:r>
          </a:p>
          <a:p>
            <a:pPr lvl="1"/>
            <a:r>
              <a:rPr lang="nl-BE" dirty="0"/>
              <a:t>BTK</a:t>
            </a:r>
          </a:p>
          <a:p>
            <a:pPr lvl="1"/>
            <a:r>
              <a:rPr lang="nl-BE" dirty="0"/>
              <a:t>PLCG2</a:t>
            </a:r>
          </a:p>
          <a:p>
            <a:pPr marL="0" indent="0">
              <a:buNone/>
            </a:pPr>
            <a:r>
              <a:rPr lang="nl-BE" sz="1400" dirty="0">
                <a:sym typeface="Wingdings" panose="05000000000000000000" pitchFamily="2" charset="2"/>
              </a:rPr>
              <a:t> </a:t>
            </a:r>
            <a:r>
              <a:rPr lang="nl-BE" sz="1400" dirty="0" err="1">
                <a:solidFill>
                  <a:srgbClr val="FF0000"/>
                </a:solidFill>
              </a:rPr>
              <a:t>therapy</a:t>
            </a:r>
            <a:endParaRPr lang="nl-BE" sz="1400" dirty="0">
              <a:solidFill>
                <a:srgbClr val="FF0000"/>
              </a:solidFill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0967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94FB0-CD56-AB79-8FCB-6ABE686FD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CBCC2F-4729-C909-1EF4-0AD01CA6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CLL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75166DAE-D247-BB44-1A50-14434C189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4DD72F1-F12D-6D22-E8F3-787F5601B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91" y="1250077"/>
            <a:ext cx="3723286" cy="180447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A382016-E076-6008-AA6F-C0FF95D86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435" y="1301062"/>
            <a:ext cx="3574156" cy="211267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3FC0C1C-DD7D-40D3-D434-62BC09A4B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91" y="3369600"/>
            <a:ext cx="5070430" cy="1670260"/>
          </a:xfrm>
          <a:prstGeom prst="rect">
            <a:avLst/>
          </a:prstGeom>
        </p:spPr>
      </p:pic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DC3B490A-8A27-3D90-009F-11FCF06A6D85}"/>
              </a:ext>
            </a:extLst>
          </p:cNvPr>
          <p:cNvSpPr txBox="1">
            <a:spLocks/>
          </p:cNvSpPr>
          <p:nvPr/>
        </p:nvSpPr>
        <p:spPr>
          <a:xfrm>
            <a:off x="5670441" y="4670378"/>
            <a:ext cx="2234539" cy="39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Moulder et al. Cancers 2018;10:189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fr-FR" sz="700" dirty="0"/>
              <a:t>Campo et al. </a:t>
            </a:r>
            <a:r>
              <a:rPr lang="fr-FR" sz="700" dirty="0" err="1"/>
              <a:t>Haematologica</a:t>
            </a:r>
            <a:r>
              <a:rPr lang="fr-FR" sz="700" dirty="0"/>
              <a:t> 2018;103:1956-68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</p:spTree>
    <p:extLst>
      <p:ext uri="{BB962C8B-B14F-4D97-AF65-F5344CB8AC3E}">
        <p14:creationId xmlns:p14="http://schemas.microsoft.com/office/powerpoint/2010/main" val="439973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F005C-C817-87A3-C882-A2A80E8C7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63B559-F20E-DA28-69DE-09CBDAAC7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MCL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F9AFED-A16C-9EC3-FBFA-B0BBA8DD1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TP53</a:t>
            </a:r>
          </a:p>
          <a:p>
            <a:pPr marL="0" indent="0">
              <a:buNone/>
            </a:pPr>
            <a:r>
              <a:rPr lang="en-US" sz="1400" dirty="0">
                <a:sym typeface="Wingdings" panose="05000000000000000000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</a:rPr>
              <a:t>prognosis:</a:t>
            </a:r>
            <a:r>
              <a:rPr lang="en-US" sz="1400" dirty="0"/>
              <a:t> associated with inferior prognosis</a:t>
            </a:r>
          </a:p>
          <a:p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93CF926-3DA3-198A-9D08-F3FF11BFD7FD}"/>
              </a:ext>
            </a:extLst>
          </p:cNvPr>
          <p:cNvSpPr txBox="1">
            <a:spLocks/>
          </p:cNvSpPr>
          <p:nvPr/>
        </p:nvSpPr>
        <p:spPr>
          <a:xfrm>
            <a:off x="5670441" y="4670378"/>
            <a:ext cx="2234539" cy="39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5th Ed. WHO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ICC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</p:spTree>
    <p:extLst>
      <p:ext uri="{BB962C8B-B14F-4D97-AF65-F5344CB8AC3E}">
        <p14:creationId xmlns:p14="http://schemas.microsoft.com/office/powerpoint/2010/main" val="3701056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FC0AA-1CCD-799B-F8EC-7ABFB743E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9DFF4D-2398-DAC4-4F08-1A5207056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LPL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FE3ACC-9F2F-D60D-5BCF-0C3C1AFEC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MYD88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diagnosis: </a:t>
            </a:r>
            <a:r>
              <a:rPr lang="en-US" dirty="0"/>
              <a:t>driver mutation in 90% of patients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prognosis:</a:t>
            </a:r>
            <a:r>
              <a:rPr lang="en-US" dirty="0"/>
              <a:t> patients without MYD88 L265P (wild-type) more aggressive disease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therapy:</a:t>
            </a:r>
            <a:r>
              <a:rPr lang="en-US" dirty="0"/>
              <a:t> patients without MYD88 L265P (wild-type) treatment-resistant disease</a:t>
            </a:r>
            <a:endParaRPr lang="en-US" sz="1400" dirty="0"/>
          </a:p>
          <a:p>
            <a:r>
              <a:rPr lang="en-US" sz="1400" dirty="0"/>
              <a:t>CXCR4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therapy:</a:t>
            </a:r>
            <a:r>
              <a:rPr lang="en-US" dirty="0"/>
              <a:t> predictive of resistance to ibrutinib therapy</a:t>
            </a:r>
          </a:p>
          <a:p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F867747-F40A-92E5-162A-1D6747C6DA24}"/>
              </a:ext>
            </a:extLst>
          </p:cNvPr>
          <p:cNvSpPr txBox="1">
            <a:spLocks/>
          </p:cNvSpPr>
          <p:nvPr/>
        </p:nvSpPr>
        <p:spPr>
          <a:xfrm>
            <a:off x="5670441" y="4517289"/>
            <a:ext cx="2234539" cy="39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5th Ed. WHO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ICC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Treon et al. J Clin Oncol 2021;20:565-75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n-US" sz="700" dirty="0"/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4C37A69-0B84-92EB-E665-1A1D8BD20A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929"/>
          <a:stretch/>
        </p:blipFill>
        <p:spPr>
          <a:xfrm>
            <a:off x="2633377" y="3133887"/>
            <a:ext cx="2790960" cy="200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19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DB547-2D44-501D-E2FE-D9038FC6A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9D0DA-AE66-61CA-50C8-92657C24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T-LGL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990596E-6F51-5DD1-E0F7-B5571F59B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STAT3</a:t>
            </a:r>
          </a:p>
          <a:p>
            <a:r>
              <a:rPr lang="en-US" sz="1400" dirty="0"/>
              <a:t>STAT5B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diagnosis: </a:t>
            </a:r>
            <a:r>
              <a:rPr lang="en-US" dirty="0"/>
              <a:t>in case there is no clear diagnosis based on morphology and/or flow cytometry</a:t>
            </a:r>
          </a:p>
          <a:p>
            <a:pPr lvl="1"/>
            <a:r>
              <a:rPr lang="en-US" dirty="0"/>
              <a:t>T-LGL and even </a:t>
            </a:r>
            <a:r>
              <a:rPr lang="en-US" dirty="0" err="1"/>
              <a:t>pseudoclonality</a:t>
            </a:r>
            <a:r>
              <a:rPr lang="en-US" dirty="0"/>
              <a:t> is present in case of viral infection and autoimmune disorders</a:t>
            </a:r>
          </a:p>
          <a:p>
            <a:pPr lvl="1"/>
            <a:r>
              <a:rPr lang="en-US" dirty="0"/>
              <a:t>40% of T-LGL cases have activating mutations in STAT3</a:t>
            </a:r>
          </a:p>
          <a:p>
            <a:pPr lvl="1"/>
            <a:r>
              <a:rPr lang="en-US" dirty="0"/>
              <a:t>STAT3 prevents BCL2-induced apoptosis in T-cells</a:t>
            </a:r>
          </a:p>
          <a:p>
            <a:pPr lvl="1"/>
            <a:r>
              <a:rPr lang="en-US" dirty="0"/>
              <a:t>T-cell proliferation</a:t>
            </a:r>
          </a:p>
          <a:p>
            <a:pPr lvl="1"/>
            <a:r>
              <a:rPr lang="en-US" dirty="0"/>
              <a:t>STAT3-inhibitors in early clinical trials</a:t>
            </a:r>
          </a:p>
          <a:p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4176325-A2AF-31DA-6673-4ED657B9E8EB}"/>
              </a:ext>
            </a:extLst>
          </p:cNvPr>
          <p:cNvSpPr txBox="1">
            <a:spLocks/>
          </p:cNvSpPr>
          <p:nvPr/>
        </p:nvSpPr>
        <p:spPr>
          <a:xfrm>
            <a:off x="283342" y="4393163"/>
            <a:ext cx="2234539" cy="39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5th Ed. WHO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ICC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da-DK" sz="700" dirty="0"/>
              <a:t>Koskela et al. N Eng J Med 2012;366:1905-13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en-US" sz="700" dirty="0"/>
          </a:p>
          <a:p>
            <a:pPr marL="0" indent="0">
              <a:buClrTx/>
              <a:buFont typeface="Arial" panose="020B0604020202020204" pitchFamily="34" charset="0"/>
              <a:buNone/>
            </a:pPr>
            <a:endParaRPr lang="it-IT" sz="700" dirty="0"/>
          </a:p>
          <a:p>
            <a:pPr>
              <a:buClrTx/>
            </a:pPr>
            <a:endParaRPr lang="nl-BE" sz="7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6E0F818-11D7-0B70-CAB4-150101DF3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113" y="2650577"/>
            <a:ext cx="2648036" cy="240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47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5D8A3-CC99-9C18-9A95-CD8AFCBA4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A775A-EB55-B561-F74A-F50050DD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NGS in </a:t>
            </a:r>
            <a:r>
              <a:rPr lang="nl-BE" dirty="0" err="1"/>
              <a:t>Follicular</a:t>
            </a:r>
            <a:r>
              <a:rPr lang="nl-BE" dirty="0"/>
              <a:t> T-Helper </a:t>
            </a:r>
            <a:r>
              <a:rPr lang="nl-BE" dirty="0" err="1"/>
              <a:t>Cell</a:t>
            </a:r>
            <a:r>
              <a:rPr lang="nl-BE" dirty="0"/>
              <a:t> </a:t>
            </a:r>
            <a:r>
              <a:rPr lang="nl-BE" dirty="0" err="1"/>
              <a:t>Lymphoma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024E23-BEAD-D0F6-1DD9-4BF0BE321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DNMT3A</a:t>
            </a:r>
          </a:p>
          <a:p>
            <a:r>
              <a:rPr lang="en-US" sz="1400" dirty="0"/>
              <a:t>IDH2</a:t>
            </a:r>
          </a:p>
          <a:p>
            <a:r>
              <a:rPr lang="en-US" sz="1400" dirty="0"/>
              <a:t>RHOA</a:t>
            </a:r>
          </a:p>
          <a:p>
            <a:r>
              <a:rPr lang="en-US" sz="1400" dirty="0"/>
              <a:t>TET2</a:t>
            </a:r>
          </a:p>
          <a:p>
            <a:endParaRPr lang="en-US" sz="1400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diagnosis</a:t>
            </a:r>
          </a:p>
          <a:p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A295E494-F8A2-ED61-95E5-13C7E19318A7}"/>
              </a:ext>
            </a:extLst>
          </p:cNvPr>
          <p:cNvSpPr txBox="1">
            <a:spLocks/>
          </p:cNvSpPr>
          <p:nvPr/>
        </p:nvSpPr>
        <p:spPr>
          <a:xfrm>
            <a:off x="283342" y="4571088"/>
            <a:ext cx="2234539" cy="3969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5th Ed. WHO Classification 2022</a:t>
            </a:r>
          </a:p>
          <a:p>
            <a:pPr marL="0" indent="0">
              <a:buClrTx/>
              <a:buFont typeface="Arial" panose="020B0604020202020204" pitchFamily="34" charset="0"/>
              <a:buNone/>
            </a:pPr>
            <a:r>
              <a:rPr lang="en-US" sz="700" dirty="0"/>
              <a:t>ICC Classification 2022</a:t>
            </a:r>
            <a:endParaRPr lang="it-IT" sz="700" dirty="0"/>
          </a:p>
          <a:p>
            <a:pPr>
              <a:buClrTx/>
            </a:pPr>
            <a:endParaRPr lang="nl-BE" sz="700" dirty="0"/>
          </a:p>
        </p:txBody>
      </p:sp>
    </p:spTree>
    <p:extLst>
      <p:ext uri="{BB962C8B-B14F-4D97-AF65-F5344CB8AC3E}">
        <p14:creationId xmlns:p14="http://schemas.microsoft.com/office/powerpoint/2010/main" val="577605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9386444-2FFD-EF45-903D-453FF03CD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99EDFC7-D4D0-D24A-9E24-DDCA23A2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24833E2-940C-8646-B275-DB5868221B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Title</a:t>
            </a:r>
            <a:r>
              <a:rPr lang="nl-BE"/>
              <a:t>  </a:t>
            </a:r>
            <a:r>
              <a:rPr lang="nl-BE">
                <a:solidFill>
                  <a:schemeClr val="accent2"/>
                </a:solidFill>
              </a:rPr>
              <a:t>⋮</a:t>
            </a:r>
            <a:r>
              <a:rPr lang="nl-BE"/>
              <a:t>  </a:t>
            </a:r>
            <a:r>
              <a:rPr lang="nl-BE">
                <a:solidFill>
                  <a:schemeClr val="tx1"/>
                </a:solidFill>
              </a:rPr>
              <a:t>Date </a:t>
            </a:r>
            <a:r>
              <a:rPr lang="nl-BE"/>
              <a:t> </a:t>
            </a:r>
            <a:r>
              <a:rPr lang="nl-BE">
                <a:solidFill>
                  <a:schemeClr val="accent2"/>
                </a:solidFill>
              </a:rPr>
              <a:t>⋮ </a:t>
            </a:r>
            <a:r>
              <a:rPr lang="nl-BE"/>
              <a:t> Event</a:t>
            </a:r>
            <a:endParaRPr lang="nl-B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8E04436-3315-FC4F-4CC8-08ED6A89F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0"/>
            <a:ext cx="9415740" cy="523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7127BF9C-CF17-9BA0-8327-B222F4BDC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07" y="502367"/>
            <a:ext cx="8018585" cy="450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48382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BHS">
      <a:dk1>
        <a:srgbClr val="464646"/>
      </a:dk1>
      <a:lt1>
        <a:srgbClr val="FFFFFF"/>
      </a:lt1>
      <a:dk2>
        <a:srgbClr val="777777"/>
      </a:dk2>
      <a:lt2>
        <a:srgbClr val="E7E6E6"/>
      </a:lt2>
      <a:accent1>
        <a:srgbClr val="E30613"/>
      </a:accent1>
      <a:accent2>
        <a:srgbClr val="6EB9B9"/>
      </a:accent2>
      <a:accent3>
        <a:srgbClr val="534F4D"/>
      </a:accent3>
      <a:accent4>
        <a:srgbClr val="E30613"/>
      </a:accent4>
      <a:accent5>
        <a:srgbClr val="A91C2C"/>
      </a:accent5>
      <a:accent6>
        <a:srgbClr val="16CB93"/>
      </a:accent6>
      <a:hlink>
        <a:srgbClr val="802855"/>
      </a:hlink>
      <a:folHlink>
        <a:srgbClr val="6E9BB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HS template webinar  -  Alleen-lezen" id="{9AB12B3C-D394-42B2-8E7B-65635864F155}" vid="{B7867AB5-AAB1-47D1-A08B-6A34687B23F7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E043986995834BB7EA35D839EB81AA" ma:contentTypeVersion="18" ma:contentTypeDescription="Create a new document." ma:contentTypeScope="" ma:versionID="18a2df41be50cb9d61bec542d03720d5">
  <xsd:schema xmlns:xsd="http://www.w3.org/2001/XMLSchema" xmlns:xs="http://www.w3.org/2001/XMLSchema" xmlns:p="http://schemas.microsoft.com/office/2006/metadata/properties" xmlns:ns2="773b0577-bea7-4f6e-b8dc-03f5f4926057" xmlns:ns3="e6bdda7f-f63a-4a4e-a1f5-2bf3d3b59618" targetNamespace="http://schemas.microsoft.com/office/2006/metadata/properties" ma:root="true" ma:fieldsID="b7dc5d9c31d55cdd389bba68f28c78ef" ns2:_="" ns3:_="">
    <xsd:import namespace="773b0577-bea7-4f6e-b8dc-03f5f4926057"/>
    <xsd:import namespace="e6bdda7f-f63a-4a4e-a1f5-2bf3d3b596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b0577-bea7-4f6e-b8dc-03f5f49260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dda7f-f63a-4a4e-a1f5-2bf3d3b5961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28a188e-1154-408b-b676-01eb762938b7}" ma:internalName="TaxCatchAll" ma:showField="CatchAllData" ma:web="e6bdda7f-f63a-4a4e-a1f5-2bf3d3b596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3b0577-bea7-4f6e-b8dc-03f5f4926057">
      <Terms xmlns="http://schemas.microsoft.com/office/infopath/2007/PartnerControls"/>
    </lcf76f155ced4ddcb4097134ff3c332f>
    <TaxCatchAll xmlns="e6bdda7f-f63a-4a4e-a1f5-2bf3d3b5961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DD61B9-5240-4AF7-890E-14CA0DA722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3b0577-bea7-4f6e-b8dc-03f5f4926057"/>
    <ds:schemaRef ds:uri="e6bdda7f-f63a-4a4e-a1f5-2bf3d3b596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4CAC19-5B54-4F78-9049-EDC6EA81109A}">
  <ds:schemaRefs>
    <ds:schemaRef ds:uri="http://schemas.microsoft.com/office/2006/metadata/properties"/>
    <ds:schemaRef ds:uri="http://schemas.microsoft.com/office/infopath/2007/PartnerControls"/>
    <ds:schemaRef ds:uri="ea759aec-9602-4cfb-a4d6-76210f1c4c69"/>
    <ds:schemaRef ds:uri="0858bc24-9fe5-48cd-8c9b-429408622c91"/>
    <ds:schemaRef ds:uri="773b0577-bea7-4f6e-b8dc-03f5f4926057"/>
    <ds:schemaRef ds:uri="e6bdda7f-f63a-4a4e-a1f5-2bf3d3b59618"/>
  </ds:schemaRefs>
</ds:datastoreItem>
</file>

<file path=customXml/itemProps3.xml><?xml version="1.0" encoding="utf-8"?>
<ds:datastoreItem xmlns:ds="http://schemas.openxmlformats.org/officeDocument/2006/customXml" ds:itemID="{34965FB9-6D39-4C27-8856-06E9B1405B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BHS template webinar</Template>
  <TotalTime>446</TotalTime>
  <Words>613</Words>
  <Application>Microsoft Office PowerPoint</Application>
  <PresentationFormat>Diavoorstelling (16:9)</PresentationFormat>
  <Paragraphs>130</Paragraphs>
  <Slides>29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Aptos</vt:lpstr>
      <vt:lpstr>Calibri</vt:lpstr>
      <vt:lpstr>Wingdings</vt:lpstr>
      <vt:lpstr>Aangepast ontwerp</vt:lpstr>
      <vt:lpstr>PowerPoint-presentatie</vt:lpstr>
      <vt:lpstr>PowerPoint-presentatie</vt:lpstr>
      <vt:lpstr>PowerPoint-presentatie</vt:lpstr>
      <vt:lpstr>Principles of immunophenotyping</vt:lpstr>
      <vt:lpstr>Principles of immunophenotyping</vt:lpstr>
      <vt:lpstr>Principles of immunophenotyping</vt:lpstr>
      <vt:lpstr>Principles of immunophenotyping</vt:lpstr>
      <vt:lpstr>Principles of immunophenotyping</vt:lpstr>
      <vt:lpstr>Principles of immunophenotyping</vt:lpstr>
      <vt:lpstr>Cluster of differentiation</vt:lpstr>
      <vt:lpstr>CD expression during maturation</vt:lpstr>
      <vt:lpstr>CD expression in relation to lymphoid neoplasm</vt:lpstr>
      <vt:lpstr>CD expression in relation to lymphoid neoplasm</vt:lpstr>
      <vt:lpstr>CD expression in relation to lymphoid neoplasm</vt:lpstr>
      <vt:lpstr>CD expression in relation to lymphoid neoplasm</vt:lpstr>
      <vt:lpstr>CD expression in relation to lymphoid neoplasm</vt:lpstr>
      <vt:lpstr>Pitfalls</vt:lpstr>
      <vt:lpstr>PowerPoint-presentatie</vt:lpstr>
      <vt:lpstr>PowerPoint-presentatie</vt:lpstr>
      <vt:lpstr>NGS principle</vt:lpstr>
      <vt:lpstr>NGS terminology</vt:lpstr>
      <vt:lpstr>NGS in lymphoma</vt:lpstr>
      <vt:lpstr>NGS in CLL</vt:lpstr>
      <vt:lpstr>NGS in CLL</vt:lpstr>
      <vt:lpstr>NGS in MCL</vt:lpstr>
      <vt:lpstr>NGS in LPL</vt:lpstr>
      <vt:lpstr>NGS in T-LGL</vt:lpstr>
      <vt:lpstr>NGS in Follicular T-Helper Cell Lymphoma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Evelien Heylen</dc:creator>
  <cp:lastModifiedBy>Evelien Heylen</cp:lastModifiedBy>
  <cp:revision>37</cp:revision>
  <cp:lastPrinted>2020-09-23T16:39:57Z</cp:lastPrinted>
  <dcterms:created xsi:type="dcterms:W3CDTF">2025-01-16T19:11:20Z</dcterms:created>
  <dcterms:modified xsi:type="dcterms:W3CDTF">2025-02-05T08:44:47Z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0x0101004326626BAE47CD439624384DF220C8C1</vt:lpwstr>
  </property>
  <property fmtid="{D5CDD505-2E9C-101B-9397-08002B2CF9AE}" pid="3" name="MediaServiceImageTags">
    <vt:lpwstr/>
  </property>
</Properties>
</file>