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5" r:id="rId3"/>
    <p:sldId id="308" r:id="rId4"/>
    <p:sldId id="309" r:id="rId5"/>
    <p:sldId id="314" r:id="rId6"/>
    <p:sldId id="315" r:id="rId7"/>
    <p:sldId id="322" r:id="rId8"/>
    <p:sldId id="310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</p:sldIdLst>
  <p:sldSz cx="9144000" cy="6858000" type="screen4x3"/>
  <p:notesSz cx="6858000" cy="9144000"/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orient="horz" pos="4181">
          <p15:clr>
            <a:srgbClr val="A4A3A4"/>
          </p15:clr>
        </p15:guide>
        <p15:guide id="3" pos="113">
          <p15:clr>
            <a:srgbClr val="A4A3A4"/>
          </p15:clr>
        </p15:guide>
        <p15:guide id="4" pos="5692">
          <p15:clr>
            <a:srgbClr val="A4A3A4"/>
          </p15:clr>
        </p15:guide>
        <p15:guide id="5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78"/>
    <a:srgbClr val="575656"/>
    <a:srgbClr val="005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6433" autoAdjust="0"/>
  </p:normalViewPr>
  <p:slideViewPr>
    <p:cSldViewPr snapToGrid="0">
      <p:cViewPr varScale="1">
        <p:scale>
          <a:sx n="101" d="100"/>
          <a:sy n="101" d="100"/>
        </p:scale>
        <p:origin x="102" y="312"/>
      </p:cViewPr>
      <p:guideLst>
        <p:guide orient="horz" pos="72"/>
        <p:guide orient="horz" pos="4181"/>
        <p:guide pos="113"/>
        <p:guide pos="569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7F707-E17A-4550-801E-286C9BAAFC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42F4E2-3675-48FB-BB80-99F8FA7EAC96}">
      <dgm:prSet phldrT="[Texte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/>
            <a:t>Clinique des soins palliatifs </a:t>
          </a:r>
          <a:endParaRPr lang="fr-FR" dirty="0"/>
        </a:p>
      </dgm:t>
    </dgm:pt>
    <dgm:pt modelId="{B716A0F5-E543-4087-9AC2-8274CFB4EC14}" type="parTrans" cxnId="{F26C6FA0-69CE-4A12-9F8D-50AED668554B}">
      <dgm:prSet/>
      <dgm:spPr/>
      <dgm:t>
        <a:bodyPr/>
        <a:lstStyle/>
        <a:p>
          <a:endParaRPr lang="fr-FR"/>
        </a:p>
      </dgm:t>
    </dgm:pt>
    <dgm:pt modelId="{281599C3-65AA-40D5-AF2E-181D36EA8D4E}" type="sibTrans" cxnId="{F26C6FA0-69CE-4A12-9F8D-50AED668554B}">
      <dgm:prSet/>
      <dgm:spPr/>
      <dgm:t>
        <a:bodyPr/>
        <a:lstStyle/>
        <a:p>
          <a:endParaRPr lang="fr-FR"/>
        </a:p>
      </dgm:t>
    </dgm:pt>
    <dgm:pt modelId="{A7114282-FD32-4139-952A-15EF531AA7CF}">
      <dgm:prSet phldrT="[Texte]"/>
      <dgm:spPr>
        <a:solidFill>
          <a:srgbClr val="FFFF00">
            <a:alpha val="89804"/>
          </a:srgbClr>
        </a:solidFill>
      </dgm:spPr>
      <dgm:t>
        <a:bodyPr/>
        <a:lstStyle/>
        <a:p>
          <a:r>
            <a:rPr lang="fr-FR" dirty="0" smtClean="0"/>
            <a:t>Unité de soins palliatifs </a:t>
          </a:r>
          <a:endParaRPr lang="fr-FR" dirty="0"/>
        </a:p>
      </dgm:t>
    </dgm:pt>
    <dgm:pt modelId="{1710A0F1-FB5B-47C2-91B2-3D1A1DC62292}" type="parTrans" cxnId="{A2A5AE9E-4353-46EA-B118-8C7D4E01F615}">
      <dgm:prSet/>
      <dgm:spPr/>
      <dgm:t>
        <a:bodyPr/>
        <a:lstStyle/>
        <a:p>
          <a:endParaRPr lang="fr-FR"/>
        </a:p>
      </dgm:t>
    </dgm:pt>
    <dgm:pt modelId="{AB3F02B8-56E4-42E5-9F05-74CDA752189F}" type="sibTrans" cxnId="{A2A5AE9E-4353-46EA-B118-8C7D4E01F615}">
      <dgm:prSet/>
      <dgm:spPr/>
      <dgm:t>
        <a:bodyPr/>
        <a:lstStyle/>
        <a:p>
          <a:endParaRPr lang="fr-FR"/>
        </a:p>
      </dgm:t>
    </dgm:pt>
    <dgm:pt modelId="{13E80257-AA0D-49BD-A593-97E7C41E4E07}">
      <dgm:prSet phldrT="[Texte]"/>
      <dgm:spPr>
        <a:solidFill>
          <a:srgbClr val="66FF66">
            <a:alpha val="89804"/>
          </a:srgbClr>
        </a:solidFill>
      </dgm:spPr>
      <dgm:t>
        <a:bodyPr/>
        <a:lstStyle/>
        <a:p>
          <a:r>
            <a:rPr lang="fr-FR" dirty="0" smtClean="0"/>
            <a:t>Consultations</a:t>
          </a:r>
          <a:endParaRPr lang="fr-FR" dirty="0"/>
        </a:p>
      </dgm:t>
    </dgm:pt>
    <dgm:pt modelId="{4B92B595-1BA7-4C38-8E12-6352318DDD70}" type="parTrans" cxnId="{7767C26C-06CE-4712-A806-A11157B6DED8}">
      <dgm:prSet/>
      <dgm:spPr/>
      <dgm:t>
        <a:bodyPr/>
        <a:lstStyle/>
        <a:p>
          <a:endParaRPr lang="fr-FR"/>
        </a:p>
      </dgm:t>
    </dgm:pt>
    <dgm:pt modelId="{8228CAF8-486C-4A93-91E7-A35E86A16D07}" type="sibTrans" cxnId="{7767C26C-06CE-4712-A806-A11157B6DED8}">
      <dgm:prSet/>
      <dgm:spPr/>
      <dgm:t>
        <a:bodyPr/>
        <a:lstStyle/>
        <a:p>
          <a:endParaRPr lang="fr-FR"/>
        </a:p>
      </dgm:t>
    </dgm:pt>
    <dgm:pt modelId="{713E6180-2EE7-4F0E-B43B-AE7D910E0909}">
      <dgm:prSet phldrT="[Texte]"/>
      <dgm:spPr>
        <a:solidFill>
          <a:srgbClr val="D60093">
            <a:alpha val="89804"/>
          </a:srgbClr>
        </a:solidFill>
      </dgm:spPr>
      <dgm:t>
        <a:bodyPr/>
        <a:lstStyle/>
        <a:p>
          <a:r>
            <a:rPr lang="fr-FR" dirty="0" smtClean="0"/>
            <a:t>Équipe mobile pluridisciplinaire de soins palliatifs </a:t>
          </a:r>
          <a:endParaRPr lang="fr-FR" dirty="0"/>
        </a:p>
      </dgm:t>
    </dgm:pt>
    <dgm:pt modelId="{7BCF93A1-87E0-46AF-BC90-96FB03193FA0}" type="parTrans" cxnId="{28D4C0F4-4B54-4553-9AB7-BCC900E85BCC}">
      <dgm:prSet/>
      <dgm:spPr/>
      <dgm:t>
        <a:bodyPr/>
        <a:lstStyle/>
        <a:p>
          <a:endParaRPr lang="fr-FR"/>
        </a:p>
      </dgm:t>
    </dgm:pt>
    <dgm:pt modelId="{DFDEA49E-CF32-4711-9816-174E42C79187}" type="sibTrans" cxnId="{28D4C0F4-4B54-4553-9AB7-BCC900E85BCC}">
      <dgm:prSet/>
      <dgm:spPr/>
      <dgm:t>
        <a:bodyPr/>
        <a:lstStyle/>
        <a:p>
          <a:endParaRPr lang="fr-FR"/>
        </a:p>
      </dgm:t>
    </dgm:pt>
    <dgm:pt modelId="{39549614-321B-4856-B0E1-EF3F9CEF8503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Consultation fin de vie</a:t>
          </a:r>
          <a:endParaRPr lang="fr-FR" dirty="0"/>
        </a:p>
      </dgm:t>
    </dgm:pt>
    <dgm:pt modelId="{36D8FDA1-5377-44E9-AE01-9933CD2205A5}" type="parTrans" cxnId="{9A013959-A249-4061-AD5C-437CEC904649}">
      <dgm:prSet/>
      <dgm:spPr/>
      <dgm:t>
        <a:bodyPr/>
        <a:lstStyle/>
        <a:p>
          <a:endParaRPr lang="fr-FR"/>
        </a:p>
      </dgm:t>
    </dgm:pt>
    <dgm:pt modelId="{89059B14-D79C-4194-A41C-3666A9F3F8EC}" type="sibTrans" cxnId="{9A013959-A249-4061-AD5C-437CEC904649}">
      <dgm:prSet/>
      <dgm:spPr/>
      <dgm:t>
        <a:bodyPr/>
        <a:lstStyle/>
        <a:p>
          <a:endParaRPr lang="fr-FR"/>
        </a:p>
      </dgm:t>
    </dgm:pt>
    <dgm:pt modelId="{70B8604F-A8AD-416E-B481-7044DBA332CC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Consultation soins de support</a:t>
          </a:r>
          <a:endParaRPr lang="fr-FR" dirty="0"/>
        </a:p>
      </dgm:t>
    </dgm:pt>
    <dgm:pt modelId="{27B06764-858F-4ED1-927D-959456D2EBDA}" type="parTrans" cxnId="{03E12C70-02D1-4D59-82C2-C94250210B95}">
      <dgm:prSet/>
      <dgm:spPr/>
      <dgm:t>
        <a:bodyPr/>
        <a:lstStyle/>
        <a:p>
          <a:endParaRPr lang="fr-FR"/>
        </a:p>
      </dgm:t>
    </dgm:pt>
    <dgm:pt modelId="{F9838E64-FF76-45CA-A0DA-E3B7EBFEB576}" type="sibTrans" cxnId="{03E12C70-02D1-4D59-82C2-C94250210B95}">
      <dgm:prSet/>
      <dgm:spPr/>
      <dgm:t>
        <a:bodyPr/>
        <a:lstStyle/>
        <a:p>
          <a:endParaRPr lang="fr-FR"/>
        </a:p>
      </dgm:t>
    </dgm:pt>
    <dgm:pt modelId="{18FEFD12-7882-403E-8036-09CFAD845A76}" type="pres">
      <dgm:prSet presAssocID="{9E37F707-E17A-4550-801E-286C9BAAFC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54AB128-937C-4340-8A07-9D9ACB7CA0FE}" type="pres">
      <dgm:prSet presAssocID="{6B42F4E2-3675-48FB-BB80-99F8FA7EAC96}" presName="hierRoot1" presStyleCnt="0"/>
      <dgm:spPr/>
    </dgm:pt>
    <dgm:pt modelId="{302E6AFF-58A9-4E7F-B95E-322E97FC85C9}" type="pres">
      <dgm:prSet presAssocID="{6B42F4E2-3675-48FB-BB80-99F8FA7EAC96}" presName="composite" presStyleCnt="0"/>
      <dgm:spPr/>
    </dgm:pt>
    <dgm:pt modelId="{9A513912-906D-4530-8FFE-C55A57678597}" type="pres">
      <dgm:prSet presAssocID="{6B42F4E2-3675-48FB-BB80-99F8FA7EAC96}" presName="background" presStyleLbl="node0" presStyleIdx="0" presStyleCnt="1"/>
      <dgm:spPr/>
    </dgm:pt>
    <dgm:pt modelId="{72A2AE90-C79D-4D36-A6A3-85647B8748D3}" type="pres">
      <dgm:prSet presAssocID="{6B42F4E2-3675-48FB-BB80-99F8FA7EAC96}" presName="text" presStyleLbl="fgAcc0" presStyleIdx="0" presStyleCnt="1" custScaleX="559017" custLinFactY="-11263" custLinFactNeighborX="-5556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07A39E-692D-4548-B726-C089FC89FB66}" type="pres">
      <dgm:prSet presAssocID="{6B42F4E2-3675-48FB-BB80-99F8FA7EAC96}" presName="hierChild2" presStyleCnt="0"/>
      <dgm:spPr/>
    </dgm:pt>
    <dgm:pt modelId="{7B238887-04DA-47C3-B8E9-C4C471B804D9}" type="pres">
      <dgm:prSet presAssocID="{1710A0F1-FB5B-47C2-91B2-3D1A1DC62292}" presName="Name10" presStyleLbl="parChTrans1D2" presStyleIdx="0" presStyleCnt="3"/>
      <dgm:spPr/>
      <dgm:t>
        <a:bodyPr/>
        <a:lstStyle/>
        <a:p>
          <a:endParaRPr lang="fr-FR"/>
        </a:p>
      </dgm:t>
    </dgm:pt>
    <dgm:pt modelId="{18571695-632F-459A-B9A9-35780739A8A9}" type="pres">
      <dgm:prSet presAssocID="{A7114282-FD32-4139-952A-15EF531AA7CF}" presName="hierRoot2" presStyleCnt="0"/>
      <dgm:spPr/>
    </dgm:pt>
    <dgm:pt modelId="{8FB39AEE-9221-46DF-B3CA-3996F23AAB0B}" type="pres">
      <dgm:prSet presAssocID="{A7114282-FD32-4139-952A-15EF531AA7CF}" presName="composite2" presStyleCnt="0"/>
      <dgm:spPr/>
    </dgm:pt>
    <dgm:pt modelId="{8C73F0E0-A81E-41B6-8098-3EF85EB93387}" type="pres">
      <dgm:prSet presAssocID="{A7114282-FD32-4139-952A-15EF531AA7CF}" presName="background2" presStyleLbl="node2" presStyleIdx="0" presStyleCnt="3"/>
      <dgm:spPr/>
    </dgm:pt>
    <dgm:pt modelId="{660D8B10-642C-4EDD-94F9-0E067DE7A6EA}" type="pres">
      <dgm:prSet presAssocID="{A7114282-FD32-4139-952A-15EF531AA7CF}" presName="text2" presStyleLbl="fgAcc2" presStyleIdx="0" presStyleCnt="3" custScaleX="198184" custLinFactY="-22578" custLinFactNeighborX="1197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301A4A-7EED-48F7-81A0-9E9EA7354005}" type="pres">
      <dgm:prSet presAssocID="{A7114282-FD32-4139-952A-15EF531AA7CF}" presName="hierChild3" presStyleCnt="0"/>
      <dgm:spPr/>
    </dgm:pt>
    <dgm:pt modelId="{0E93C2D7-B46D-4CAF-A751-9269CEDDE56D}" type="pres">
      <dgm:prSet presAssocID="{4B92B595-1BA7-4C38-8E12-6352318DDD70}" presName="Name10" presStyleLbl="parChTrans1D2" presStyleIdx="1" presStyleCnt="3"/>
      <dgm:spPr/>
      <dgm:t>
        <a:bodyPr/>
        <a:lstStyle/>
        <a:p>
          <a:endParaRPr lang="fr-FR"/>
        </a:p>
      </dgm:t>
    </dgm:pt>
    <dgm:pt modelId="{80CDAFCD-701F-46E8-AA1F-C82A485A8B47}" type="pres">
      <dgm:prSet presAssocID="{13E80257-AA0D-49BD-A593-97E7C41E4E07}" presName="hierRoot2" presStyleCnt="0"/>
      <dgm:spPr/>
    </dgm:pt>
    <dgm:pt modelId="{0CD116D5-1E85-4BE2-8726-92395EA02F3B}" type="pres">
      <dgm:prSet presAssocID="{13E80257-AA0D-49BD-A593-97E7C41E4E07}" presName="composite2" presStyleCnt="0"/>
      <dgm:spPr/>
    </dgm:pt>
    <dgm:pt modelId="{CBAF31D4-F90E-427D-9C48-101D6BFED609}" type="pres">
      <dgm:prSet presAssocID="{13E80257-AA0D-49BD-A593-97E7C41E4E07}" presName="background2" presStyleLbl="node2" presStyleIdx="1" presStyleCnt="3"/>
      <dgm:spPr/>
    </dgm:pt>
    <dgm:pt modelId="{009A12BD-D7E2-4BAF-8C12-FC9EB9DF8578}" type="pres">
      <dgm:prSet presAssocID="{13E80257-AA0D-49BD-A593-97E7C41E4E07}" presName="text2" presStyleLbl="fgAcc2" presStyleIdx="1" presStyleCnt="3" custScaleX="242066" custLinFactY="-22389" custLinFactNeighborX="11534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7B82ECD-DDCF-4B75-8628-D99101786C5B}" type="pres">
      <dgm:prSet presAssocID="{13E80257-AA0D-49BD-A593-97E7C41E4E07}" presName="hierChild3" presStyleCnt="0"/>
      <dgm:spPr/>
    </dgm:pt>
    <dgm:pt modelId="{6DDC1E10-CE2C-4F41-9728-CBD59CEC8FDF}" type="pres">
      <dgm:prSet presAssocID="{36D8FDA1-5377-44E9-AE01-9933CD2205A5}" presName="Name17" presStyleLbl="parChTrans1D3" presStyleIdx="0" presStyleCnt="2"/>
      <dgm:spPr/>
      <dgm:t>
        <a:bodyPr/>
        <a:lstStyle/>
        <a:p>
          <a:endParaRPr lang="fr-FR"/>
        </a:p>
      </dgm:t>
    </dgm:pt>
    <dgm:pt modelId="{C9C3D87C-95EF-4768-A566-446140431E39}" type="pres">
      <dgm:prSet presAssocID="{39549614-321B-4856-B0E1-EF3F9CEF8503}" presName="hierRoot3" presStyleCnt="0"/>
      <dgm:spPr/>
    </dgm:pt>
    <dgm:pt modelId="{FBF77631-7245-4A49-B1DB-407744B7B200}" type="pres">
      <dgm:prSet presAssocID="{39549614-321B-4856-B0E1-EF3F9CEF8503}" presName="composite3" presStyleCnt="0"/>
      <dgm:spPr/>
    </dgm:pt>
    <dgm:pt modelId="{779B546A-A2CB-4150-A84D-C92B2D836F53}" type="pres">
      <dgm:prSet presAssocID="{39549614-321B-4856-B0E1-EF3F9CEF8503}" presName="background3" presStyleLbl="node3" presStyleIdx="0" presStyleCnt="2"/>
      <dgm:spPr/>
    </dgm:pt>
    <dgm:pt modelId="{BFC5B1EB-CBB9-4F19-A5F2-84BC9D4EC08C}" type="pres">
      <dgm:prSet presAssocID="{39549614-321B-4856-B0E1-EF3F9CEF8503}" presName="text3" presStyleLbl="fgAcc3" presStyleIdx="0" presStyleCnt="2" custScaleX="266969" custLinFactNeighborX="-41912" custLinFactNeighborY="-999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5E5AB75-BC08-4125-BE9A-E4ED79385A9B}" type="pres">
      <dgm:prSet presAssocID="{39549614-321B-4856-B0E1-EF3F9CEF8503}" presName="hierChild4" presStyleCnt="0"/>
      <dgm:spPr/>
    </dgm:pt>
    <dgm:pt modelId="{FBD92DF1-FE39-400C-8573-65FA6C8F5437}" type="pres">
      <dgm:prSet presAssocID="{27B06764-858F-4ED1-927D-959456D2EBDA}" presName="Name17" presStyleLbl="parChTrans1D3" presStyleIdx="1" presStyleCnt="2"/>
      <dgm:spPr/>
      <dgm:t>
        <a:bodyPr/>
        <a:lstStyle/>
        <a:p>
          <a:endParaRPr lang="fr-FR"/>
        </a:p>
      </dgm:t>
    </dgm:pt>
    <dgm:pt modelId="{2C666A71-E454-44C4-B735-8001167A8C58}" type="pres">
      <dgm:prSet presAssocID="{70B8604F-A8AD-416E-B481-7044DBA332CC}" presName="hierRoot3" presStyleCnt="0"/>
      <dgm:spPr/>
    </dgm:pt>
    <dgm:pt modelId="{35B9E7CD-3568-4960-A21F-E03B0A6CE413}" type="pres">
      <dgm:prSet presAssocID="{70B8604F-A8AD-416E-B481-7044DBA332CC}" presName="composite3" presStyleCnt="0"/>
      <dgm:spPr/>
    </dgm:pt>
    <dgm:pt modelId="{43C9B772-28D2-482B-9E1D-40D7DE2A2CCE}" type="pres">
      <dgm:prSet presAssocID="{70B8604F-A8AD-416E-B481-7044DBA332CC}" presName="background3" presStyleLbl="node3" presStyleIdx="1" presStyleCnt="2"/>
      <dgm:spPr/>
    </dgm:pt>
    <dgm:pt modelId="{8E2BDFA1-2076-45AB-BDCE-5A05EEFAC30D}" type="pres">
      <dgm:prSet presAssocID="{70B8604F-A8AD-416E-B481-7044DBA332CC}" presName="text3" presStyleLbl="fgAcc3" presStyleIdx="1" presStyleCnt="2" custScaleX="249800" custLinFactNeighborX="-11975" custLinFactNeighborY="-9429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591EF8A-ECB3-47E0-89A3-722B3342DDE0}" type="pres">
      <dgm:prSet presAssocID="{70B8604F-A8AD-416E-B481-7044DBA332CC}" presName="hierChild4" presStyleCnt="0"/>
      <dgm:spPr/>
    </dgm:pt>
    <dgm:pt modelId="{1213B9A6-3A8E-462B-A8D8-80E434F66C96}" type="pres">
      <dgm:prSet presAssocID="{7BCF93A1-87E0-46AF-BC90-96FB03193FA0}" presName="Name10" presStyleLbl="parChTrans1D2" presStyleIdx="2" presStyleCnt="3"/>
      <dgm:spPr/>
      <dgm:t>
        <a:bodyPr/>
        <a:lstStyle/>
        <a:p>
          <a:endParaRPr lang="fr-FR"/>
        </a:p>
      </dgm:t>
    </dgm:pt>
    <dgm:pt modelId="{81F59E5E-F2C7-4963-ACE5-CA92A3463BEB}" type="pres">
      <dgm:prSet presAssocID="{713E6180-2EE7-4F0E-B43B-AE7D910E0909}" presName="hierRoot2" presStyleCnt="0"/>
      <dgm:spPr/>
    </dgm:pt>
    <dgm:pt modelId="{1F8CE4ED-3287-4819-91E1-D4E4CFEE2D09}" type="pres">
      <dgm:prSet presAssocID="{713E6180-2EE7-4F0E-B43B-AE7D910E0909}" presName="composite2" presStyleCnt="0"/>
      <dgm:spPr/>
    </dgm:pt>
    <dgm:pt modelId="{CDFBD130-9755-4134-A57C-D8864F117212}" type="pres">
      <dgm:prSet presAssocID="{713E6180-2EE7-4F0E-B43B-AE7D910E0909}" presName="background2" presStyleLbl="node2" presStyleIdx="2" presStyleCnt="3"/>
      <dgm:spPr/>
    </dgm:pt>
    <dgm:pt modelId="{7CD9ABB8-8643-44C1-8CE5-2E09912DFA0C}" type="pres">
      <dgm:prSet presAssocID="{713E6180-2EE7-4F0E-B43B-AE7D910E0909}" presName="text2" presStyleLbl="fgAcc2" presStyleIdx="2" presStyleCnt="3" custScaleX="349807" custLinFactY="-16921" custLinFactNeighborX="67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02B546-68C3-4CEB-A823-F43EF63C983D}" type="pres">
      <dgm:prSet presAssocID="{713E6180-2EE7-4F0E-B43B-AE7D910E0909}" presName="hierChild3" presStyleCnt="0"/>
      <dgm:spPr/>
    </dgm:pt>
  </dgm:ptLst>
  <dgm:cxnLst>
    <dgm:cxn modelId="{8FD76D9C-C0DD-4D8E-A8E6-1A3AF8E7AA4F}" type="presOf" srcId="{27B06764-858F-4ED1-927D-959456D2EBDA}" destId="{FBD92DF1-FE39-400C-8573-65FA6C8F5437}" srcOrd="0" destOrd="0" presId="urn:microsoft.com/office/officeart/2005/8/layout/hierarchy1"/>
    <dgm:cxn modelId="{3C5A19E0-DBCF-45B0-BC65-F6F701D18BEA}" type="presOf" srcId="{713E6180-2EE7-4F0E-B43B-AE7D910E0909}" destId="{7CD9ABB8-8643-44C1-8CE5-2E09912DFA0C}" srcOrd="0" destOrd="0" presId="urn:microsoft.com/office/officeart/2005/8/layout/hierarchy1"/>
    <dgm:cxn modelId="{5A2C2327-07FC-4325-AFF9-275070BE1066}" type="presOf" srcId="{A7114282-FD32-4139-952A-15EF531AA7CF}" destId="{660D8B10-642C-4EDD-94F9-0E067DE7A6EA}" srcOrd="0" destOrd="0" presId="urn:microsoft.com/office/officeart/2005/8/layout/hierarchy1"/>
    <dgm:cxn modelId="{03E12C70-02D1-4D59-82C2-C94250210B95}" srcId="{13E80257-AA0D-49BD-A593-97E7C41E4E07}" destId="{70B8604F-A8AD-416E-B481-7044DBA332CC}" srcOrd="1" destOrd="0" parTransId="{27B06764-858F-4ED1-927D-959456D2EBDA}" sibTransId="{F9838E64-FF76-45CA-A0DA-E3B7EBFEB576}"/>
    <dgm:cxn modelId="{607DFE7B-42AE-4816-A4DE-B87EAAB21500}" type="presOf" srcId="{4B92B595-1BA7-4C38-8E12-6352318DDD70}" destId="{0E93C2D7-B46D-4CAF-A751-9269CEDDE56D}" srcOrd="0" destOrd="0" presId="urn:microsoft.com/office/officeart/2005/8/layout/hierarchy1"/>
    <dgm:cxn modelId="{38628CBA-312C-4FB9-ACD3-08A00B8B6E12}" type="presOf" srcId="{70B8604F-A8AD-416E-B481-7044DBA332CC}" destId="{8E2BDFA1-2076-45AB-BDCE-5A05EEFAC30D}" srcOrd="0" destOrd="0" presId="urn:microsoft.com/office/officeart/2005/8/layout/hierarchy1"/>
    <dgm:cxn modelId="{28D4C0F4-4B54-4553-9AB7-BCC900E85BCC}" srcId="{6B42F4E2-3675-48FB-BB80-99F8FA7EAC96}" destId="{713E6180-2EE7-4F0E-B43B-AE7D910E0909}" srcOrd="2" destOrd="0" parTransId="{7BCF93A1-87E0-46AF-BC90-96FB03193FA0}" sibTransId="{DFDEA49E-CF32-4711-9816-174E42C79187}"/>
    <dgm:cxn modelId="{66515FE7-D71A-4201-8C98-394C41D0F00B}" type="presOf" srcId="{9E37F707-E17A-4550-801E-286C9BAAFCA5}" destId="{18FEFD12-7882-403E-8036-09CFAD845A76}" srcOrd="0" destOrd="0" presId="urn:microsoft.com/office/officeart/2005/8/layout/hierarchy1"/>
    <dgm:cxn modelId="{7767C26C-06CE-4712-A806-A11157B6DED8}" srcId="{6B42F4E2-3675-48FB-BB80-99F8FA7EAC96}" destId="{13E80257-AA0D-49BD-A593-97E7C41E4E07}" srcOrd="1" destOrd="0" parTransId="{4B92B595-1BA7-4C38-8E12-6352318DDD70}" sibTransId="{8228CAF8-486C-4A93-91E7-A35E86A16D07}"/>
    <dgm:cxn modelId="{5C2BB049-F5BD-4542-8201-8C3B9692BDED}" type="presOf" srcId="{7BCF93A1-87E0-46AF-BC90-96FB03193FA0}" destId="{1213B9A6-3A8E-462B-A8D8-80E434F66C96}" srcOrd="0" destOrd="0" presId="urn:microsoft.com/office/officeart/2005/8/layout/hierarchy1"/>
    <dgm:cxn modelId="{9A013959-A249-4061-AD5C-437CEC904649}" srcId="{13E80257-AA0D-49BD-A593-97E7C41E4E07}" destId="{39549614-321B-4856-B0E1-EF3F9CEF8503}" srcOrd="0" destOrd="0" parTransId="{36D8FDA1-5377-44E9-AE01-9933CD2205A5}" sibTransId="{89059B14-D79C-4194-A41C-3666A9F3F8EC}"/>
    <dgm:cxn modelId="{9BEA45A8-9584-48BA-B687-5F209A0D3E48}" type="presOf" srcId="{36D8FDA1-5377-44E9-AE01-9933CD2205A5}" destId="{6DDC1E10-CE2C-4F41-9728-CBD59CEC8FDF}" srcOrd="0" destOrd="0" presId="urn:microsoft.com/office/officeart/2005/8/layout/hierarchy1"/>
    <dgm:cxn modelId="{00F43CDB-AE32-4358-A0E9-B93B39913207}" type="presOf" srcId="{6B42F4E2-3675-48FB-BB80-99F8FA7EAC96}" destId="{72A2AE90-C79D-4D36-A6A3-85647B8748D3}" srcOrd="0" destOrd="0" presId="urn:microsoft.com/office/officeart/2005/8/layout/hierarchy1"/>
    <dgm:cxn modelId="{F26C6FA0-69CE-4A12-9F8D-50AED668554B}" srcId="{9E37F707-E17A-4550-801E-286C9BAAFCA5}" destId="{6B42F4E2-3675-48FB-BB80-99F8FA7EAC96}" srcOrd="0" destOrd="0" parTransId="{B716A0F5-E543-4087-9AC2-8274CFB4EC14}" sibTransId="{281599C3-65AA-40D5-AF2E-181D36EA8D4E}"/>
    <dgm:cxn modelId="{6603503D-0556-46DA-AEA7-6843986DA3F5}" type="presOf" srcId="{1710A0F1-FB5B-47C2-91B2-3D1A1DC62292}" destId="{7B238887-04DA-47C3-B8E9-C4C471B804D9}" srcOrd="0" destOrd="0" presId="urn:microsoft.com/office/officeart/2005/8/layout/hierarchy1"/>
    <dgm:cxn modelId="{590DA07B-F922-442E-9FE2-81A3D303ED77}" type="presOf" srcId="{13E80257-AA0D-49BD-A593-97E7C41E4E07}" destId="{009A12BD-D7E2-4BAF-8C12-FC9EB9DF8578}" srcOrd="0" destOrd="0" presId="urn:microsoft.com/office/officeart/2005/8/layout/hierarchy1"/>
    <dgm:cxn modelId="{C4EBE47F-994A-411D-B972-BF7208E66596}" type="presOf" srcId="{39549614-321B-4856-B0E1-EF3F9CEF8503}" destId="{BFC5B1EB-CBB9-4F19-A5F2-84BC9D4EC08C}" srcOrd="0" destOrd="0" presId="urn:microsoft.com/office/officeart/2005/8/layout/hierarchy1"/>
    <dgm:cxn modelId="{A2A5AE9E-4353-46EA-B118-8C7D4E01F615}" srcId="{6B42F4E2-3675-48FB-BB80-99F8FA7EAC96}" destId="{A7114282-FD32-4139-952A-15EF531AA7CF}" srcOrd="0" destOrd="0" parTransId="{1710A0F1-FB5B-47C2-91B2-3D1A1DC62292}" sibTransId="{AB3F02B8-56E4-42E5-9F05-74CDA752189F}"/>
    <dgm:cxn modelId="{7F306D1C-BF40-47DF-AE69-691A5C908508}" type="presParOf" srcId="{18FEFD12-7882-403E-8036-09CFAD845A76}" destId="{254AB128-937C-4340-8A07-9D9ACB7CA0FE}" srcOrd="0" destOrd="0" presId="urn:microsoft.com/office/officeart/2005/8/layout/hierarchy1"/>
    <dgm:cxn modelId="{0542263F-263D-44E2-862B-B3FCF03C96F2}" type="presParOf" srcId="{254AB128-937C-4340-8A07-9D9ACB7CA0FE}" destId="{302E6AFF-58A9-4E7F-B95E-322E97FC85C9}" srcOrd="0" destOrd="0" presId="urn:microsoft.com/office/officeart/2005/8/layout/hierarchy1"/>
    <dgm:cxn modelId="{0043662F-77A7-4190-982C-CDCD2D9D4563}" type="presParOf" srcId="{302E6AFF-58A9-4E7F-B95E-322E97FC85C9}" destId="{9A513912-906D-4530-8FFE-C55A57678597}" srcOrd="0" destOrd="0" presId="urn:microsoft.com/office/officeart/2005/8/layout/hierarchy1"/>
    <dgm:cxn modelId="{5F08315A-5DE0-4E44-9216-5B0D914645DE}" type="presParOf" srcId="{302E6AFF-58A9-4E7F-B95E-322E97FC85C9}" destId="{72A2AE90-C79D-4D36-A6A3-85647B8748D3}" srcOrd="1" destOrd="0" presId="urn:microsoft.com/office/officeart/2005/8/layout/hierarchy1"/>
    <dgm:cxn modelId="{AFA2109B-D7C5-41B9-B06E-842E8D58D71C}" type="presParOf" srcId="{254AB128-937C-4340-8A07-9D9ACB7CA0FE}" destId="{2A07A39E-692D-4548-B726-C089FC89FB66}" srcOrd="1" destOrd="0" presId="urn:microsoft.com/office/officeart/2005/8/layout/hierarchy1"/>
    <dgm:cxn modelId="{0D8937FB-2A0F-412A-BEC0-6F8BF225BB9C}" type="presParOf" srcId="{2A07A39E-692D-4548-B726-C089FC89FB66}" destId="{7B238887-04DA-47C3-B8E9-C4C471B804D9}" srcOrd="0" destOrd="0" presId="urn:microsoft.com/office/officeart/2005/8/layout/hierarchy1"/>
    <dgm:cxn modelId="{82FA2CC0-367C-4E7A-998F-0A1AD3751448}" type="presParOf" srcId="{2A07A39E-692D-4548-B726-C089FC89FB66}" destId="{18571695-632F-459A-B9A9-35780739A8A9}" srcOrd="1" destOrd="0" presId="urn:microsoft.com/office/officeart/2005/8/layout/hierarchy1"/>
    <dgm:cxn modelId="{9F0A1002-3886-4D48-974D-5EA90E4A6625}" type="presParOf" srcId="{18571695-632F-459A-B9A9-35780739A8A9}" destId="{8FB39AEE-9221-46DF-B3CA-3996F23AAB0B}" srcOrd="0" destOrd="0" presId="urn:microsoft.com/office/officeart/2005/8/layout/hierarchy1"/>
    <dgm:cxn modelId="{4B831189-42FA-406E-9BDD-B418B9DF5DE5}" type="presParOf" srcId="{8FB39AEE-9221-46DF-B3CA-3996F23AAB0B}" destId="{8C73F0E0-A81E-41B6-8098-3EF85EB93387}" srcOrd="0" destOrd="0" presId="urn:microsoft.com/office/officeart/2005/8/layout/hierarchy1"/>
    <dgm:cxn modelId="{567BEA08-1501-43D1-A6C4-B1DADC0B8AF4}" type="presParOf" srcId="{8FB39AEE-9221-46DF-B3CA-3996F23AAB0B}" destId="{660D8B10-642C-4EDD-94F9-0E067DE7A6EA}" srcOrd="1" destOrd="0" presId="urn:microsoft.com/office/officeart/2005/8/layout/hierarchy1"/>
    <dgm:cxn modelId="{DCD6F439-2FAF-46E8-9E60-8B584283D895}" type="presParOf" srcId="{18571695-632F-459A-B9A9-35780739A8A9}" destId="{AA301A4A-7EED-48F7-81A0-9E9EA7354005}" srcOrd="1" destOrd="0" presId="urn:microsoft.com/office/officeart/2005/8/layout/hierarchy1"/>
    <dgm:cxn modelId="{43B5ABF7-0F38-45CA-9933-0CE0F18E610B}" type="presParOf" srcId="{2A07A39E-692D-4548-B726-C089FC89FB66}" destId="{0E93C2D7-B46D-4CAF-A751-9269CEDDE56D}" srcOrd="2" destOrd="0" presId="urn:microsoft.com/office/officeart/2005/8/layout/hierarchy1"/>
    <dgm:cxn modelId="{75CC8B89-56D3-4923-B36B-49952AF60437}" type="presParOf" srcId="{2A07A39E-692D-4548-B726-C089FC89FB66}" destId="{80CDAFCD-701F-46E8-AA1F-C82A485A8B47}" srcOrd="3" destOrd="0" presId="urn:microsoft.com/office/officeart/2005/8/layout/hierarchy1"/>
    <dgm:cxn modelId="{B5904D4C-73D2-4093-89DC-6F6E213095A7}" type="presParOf" srcId="{80CDAFCD-701F-46E8-AA1F-C82A485A8B47}" destId="{0CD116D5-1E85-4BE2-8726-92395EA02F3B}" srcOrd="0" destOrd="0" presId="urn:microsoft.com/office/officeart/2005/8/layout/hierarchy1"/>
    <dgm:cxn modelId="{63280F50-FACC-4D5C-9E8B-C7366D55CF0F}" type="presParOf" srcId="{0CD116D5-1E85-4BE2-8726-92395EA02F3B}" destId="{CBAF31D4-F90E-427D-9C48-101D6BFED609}" srcOrd="0" destOrd="0" presId="urn:microsoft.com/office/officeart/2005/8/layout/hierarchy1"/>
    <dgm:cxn modelId="{B8DCC26D-534A-4328-BA09-65402EB50078}" type="presParOf" srcId="{0CD116D5-1E85-4BE2-8726-92395EA02F3B}" destId="{009A12BD-D7E2-4BAF-8C12-FC9EB9DF8578}" srcOrd="1" destOrd="0" presId="urn:microsoft.com/office/officeart/2005/8/layout/hierarchy1"/>
    <dgm:cxn modelId="{9EABD2E1-2D2A-4F1F-B1DF-1EDCB7EC4103}" type="presParOf" srcId="{80CDAFCD-701F-46E8-AA1F-C82A485A8B47}" destId="{37B82ECD-DDCF-4B75-8628-D99101786C5B}" srcOrd="1" destOrd="0" presId="urn:microsoft.com/office/officeart/2005/8/layout/hierarchy1"/>
    <dgm:cxn modelId="{41AC9EB1-7EA2-4D32-825D-84E1BD644BBE}" type="presParOf" srcId="{37B82ECD-DDCF-4B75-8628-D99101786C5B}" destId="{6DDC1E10-CE2C-4F41-9728-CBD59CEC8FDF}" srcOrd="0" destOrd="0" presId="urn:microsoft.com/office/officeart/2005/8/layout/hierarchy1"/>
    <dgm:cxn modelId="{FAA852BA-C8C6-4B03-8F9A-CDA6395C21E8}" type="presParOf" srcId="{37B82ECD-DDCF-4B75-8628-D99101786C5B}" destId="{C9C3D87C-95EF-4768-A566-446140431E39}" srcOrd="1" destOrd="0" presId="urn:microsoft.com/office/officeart/2005/8/layout/hierarchy1"/>
    <dgm:cxn modelId="{29E40108-EDD5-4122-89A9-3E98774EB9B3}" type="presParOf" srcId="{C9C3D87C-95EF-4768-A566-446140431E39}" destId="{FBF77631-7245-4A49-B1DB-407744B7B200}" srcOrd="0" destOrd="0" presId="urn:microsoft.com/office/officeart/2005/8/layout/hierarchy1"/>
    <dgm:cxn modelId="{B8895C72-D6C0-4B02-BC68-DE68DA9C5D6A}" type="presParOf" srcId="{FBF77631-7245-4A49-B1DB-407744B7B200}" destId="{779B546A-A2CB-4150-A84D-C92B2D836F53}" srcOrd="0" destOrd="0" presId="urn:microsoft.com/office/officeart/2005/8/layout/hierarchy1"/>
    <dgm:cxn modelId="{AE7638E9-41C3-40CB-B748-8B171C555B72}" type="presParOf" srcId="{FBF77631-7245-4A49-B1DB-407744B7B200}" destId="{BFC5B1EB-CBB9-4F19-A5F2-84BC9D4EC08C}" srcOrd="1" destOrd="0" presId="urn:microsoft.com/office/officeart/2005/8/layout/hierarchy1"/>
    <dgm:cxn modelId="{B35AD0BE-6BF5-4F87-8295-350610F392F2}" type="presParOf" srcId="{C9C3D87C-95EF-4768-A566-446140431E39}" destId="{15E5AB75-BC08-4125-BE9A-E4ED79385A9B}" srcOrd="1" destOrd="0" presId="urn:microsoft.com/office/officeart/2005/8/layout/hierarchy1"/>
    <dgm:cxn modelId="{E350BEC4-C47C-4CB3-83C7-37EE8077D4A7}" type="presParOf" srcId="{37B82ECD-DDCF-4B75-8628-D99101786C5B}" destId="{FBD92DF1-FE39-400C-8573-65FA6C8F5437}" srcOrd="2" destOrd="0" presId="urn:microsoft.com/office/officeart/2005/8/layout/hierarchy1"/>
    <dgm:cxn modelId="{36E8C761-087F-45ED-A963-B5D7B4D51750}" type="presParOf" srcId="{37B82ECD-DDCF-4B75-8628-D99101786C5B}" destId="{2C666A71-E454-44C4-B735-8001167A8C58}" srcOrd="3" destOrd="0" presId="urn:microsoft.com/office/officeart/2005/8/layout/hierarchy1"/>
    <dgm:cxn modelId="{C8C0EEA5-03D0-411E-8AFF-6A28A19962F0}" type="presParOf" srcId="{2C666A71-E454-44C4-B735-8001167A8C58}" destId="{35B9E7CD-3568-4960-A21F-E03B0A6CE413}" srcOrd="0" destOrd="0" presId="urn:microsoft.com/office/officeart/2005/8/layout/hierarchy1"/>
    <dgm:cxn modelId="{FC6172D4-52D7-444A-AA90-3F6804E19684}" type="presParOf" srcId="{35B9E7CD-3568-4960-A21F-E03B0A6CE413}" destId="{43C9B772-28D2-482B-9E1D-40D7DE2A2CCE}" srcOrd="0" destOrd="0" presId="urn:microsoft.com/office/officeart/2005/8/layout/hierarchy1"/>
    <dgm:cxn modelId="{2C2C88CF-2469-42BC-9281-3F19F4E58071}" type="presParOf" srcId="{35B9E7CD-3568-4960-A21F-E03B0A6CE413}" destId="{8E2BDFA1-2076-45AB-BDCE-5A05EEFAC30D}" srcOrd="1" destOrd="0" presId="urn:microsoft.com/office/officeart/2005/8/layout/hierarchy1"/>
    <dgm:cxn modelId="{BCC39122-E44E-47AF-9572-71CCD39E4B2E}" type="presParOf" srcId="{2C666A71-E454-44C4-B735-8001167A8C58}" destId="{4591EF8A-ECB3-47E0-89A3-722B3342DDE0}" srcOrd="1" destOrd="0" presId="urn:microsoft.com/office/officeart/2005/8/layout/hierarchy1"/>
    <dgm:cxn modelId="{2E7A6BF3-1054-4BB7-B3E8-21B41A1BBEA2}" type="presParOf" srcId="{2A07A39E-692D-4548-B726-C089FC89FB66}" destId="{1213B9A6-3A8E-462B-A8D8-80E434F66C96}" srcOrd="4" destOrd="0" presId="urn:microsoft.com/office/officeart/2005/8/layout/hierarchy1"/>
    <dgm:cxn modelId="{53D107E4-6F92-4624-8399-2493D11254B5}" type="presParOf" srcId="{2A07A39E-692D-4548-B726-C089FC89FB66}" destId="{81F59E5E-F2C7-4963-ACE5-CA92A3463BEB}" srcOrd="5" destOrd="0" presId="urn:microsoft.com/office/officeart/2005/8/layout/hierarchy1"/>
    <dgm:cxn modelId="{1A6FD465-B013-42C5-B21A-BBB241734E71}" type="presParOf" srcId="{81F59E5E-F2C7-4963-ACE5-CA92A3463BEB}" destId="{1F8CE4ED-3287-4819-91E1-D4E4CFEE2D09}" srcOrd="0" destOrd="0" presId="urn:microsoft.com/office/officeart/2005/8/layout/hierarchy1"/>
    <dgm:cxn modelId="{1DE2A3EB-0979-4FD8-96D8-BB25C52D2839}" type="presParOf" srcId="{1F8CE4ED-3287-4819-91E1-D4E4CFEE2D09}" destId="{CDFBD130-9755-4134-A57C-D8864F117212}" srcOrd="0" destOrd="0" presId="urn:microsoft.com/office/officeart/2005/8/layout/hierarchy1"/>
    <dgm:cxn modelId="{EC85E250-D651-41BB-9F4F-BF8EBC805135}" type="presParOf" srcId="{1F8CE4ED-3287-4819-91E1-D4E4CFEE2D09}" destId="{7CD9ABB8-8643-44C1-8CE5-2E09912DFA0C}" srcOrd="1" destOrd="0" presId="urn:microsoft.com/office/officeart/2005/8/layout/hierarchy1"/>
    <dgm:cxn modelId="{D2FBBC05-BA52-49F7-ABB7-EB683BAD26B7}" type="presParOf" srcId="{81F59E5E-F2C7-4963-ACE5-CA92A3463BEB}" destId="{0702B546-68C3-4CEB-A823-F43EF63C98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F9003-4830-4EF1-BD9C-9F5A43FA0962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7CC3C7D-9DCF-4242-A779-E21F74A4FE39}">
      <dgm:prSet phldrT="[Texte]" custT="1"/>
      <dgm:spPr/>
      <dgm:t>
        <a:bodyPr/>
        <a:lstStyle/>
        <a:p>
          <a:r>
            <a:rPr lang="fr-FR" sz="2400" b="1" dirty="0" smtClean="0"/>
            <a:t>2002</a:t>
          </a:r>
          <a:r>
            <a:rPr lang="fr-FR" sz="2400" dirty="0" smtClean="0"/>
            <a:t>: Loi relative à l’euthanasie</a:t>
          </a:r>
          <a:endParaRPr lang="fr-FR" sz="2400" dirty="0"/>
        </a:p>
      </dgm:t>
    </dgm:pt>
    <dgm:pt modelId="{71F425D2-1A88-415F-BCDC-BB3FB2698987}" type="parTrans" cxnId="{81F61926-5D16-412F-9D4D-43F0853530C6}">
      <dgm:prSet/>
      <dgm:spPr/>
      <dgm:t>
        <a:bodyPr/>
        <a:lstStyle/>
        <a:p>
          <a:endParaRPr lang="fr-FR"/>
        </a:p>
      </dgm:t>
    </dgm:pt>
    <dgm:pt modelId="{83B2AEEF-A035-4BAB-B6F4-727C6C3FE8B9}" type="sibTrans" cxnId="{81F61926-5D16-412F-9D4D-43F0853530C6}">
      <dgm:prSet/>
      <dgm:spPr/>
      <dgm:t>
        <a:bodyPr/>
        <a:lstStyle/>
        <a:p>
          <a:endParaRPr lang="fr-FR"/>
        </a:p>
      </dgm:t>
    </dgm:pt>
    <dgm:pt modelId="{6C650128-EF7C-4A53-9C87-5F94EF356448}" type="pres">
      <dgm:prSet presAssocID="{2A4F9003-4830-4EF1-BD9C-9F5A43FA096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D641DAC-D0C5-4D49-9AB7-46B453BA9245}" type="pres">
      <dgm:prSet presAssocID="{97CC3C7D-9DCF-4242-A779-E21F74A4FE39}" presName="parentText1" presStyleLbl="node1" presStyleIdx="0" presStyleCnt="1" custScaleY="66512" custLinFactY="-44937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F61926-5D16-412F-9D4D-43F0853530C6}" srcId="{2A4F9003-4830-4EF1-BD9C-9F5A43FA0962}" destId="{97CC3C7D-9DCF-4242-A779-E21F74A4FE39}" srcOrd="0" destOrd="0" parTransId="{71F425D2-1A88-415F-BCDC-BB3FB2698987}" sibTransId="{83B2AEEF-A035-4BAB-B6F4-727C6C3FE8B9}"/>
    <dgm:cxn modelId="{658458B7-8CD4-4CB4-A226-8F5505754906}" type="presOf" srcId="{97CC3C7D-9DCF-4242-A779-E21F74A4FE39}" destId="{8D641DAC-D0C5-4D49-9AB7-46B453BA9245}" srcOrd="0" destOrd="0" presId="urn:microsoft.com/office/officeart/2009/3/layout/IncreasingArrowsProcess"/>
    <dgm:cxn modelId="{B90EC870-A68D-4704-AF41-6FD1803B515C}" type="presOf" srcId="{2A4F9003-4830-4EF1-BD9C-9F5A43FA0962}" destId="{6C650128-EF7C-4A53-9C87-5F94EF356448}" srcOrd="0" destOrd="0" presId="urn:microsoft.com/office/officeart/2009/3/layout/IncreasingArrowsProcess"/>
    <dgm:cxn modelId="{6BC75894-78A6-4047-A1C6-27AFEA82E998}" type="presParOf" srcId="{6C650128-EF7C-4A53-9C87-5F94EF356448}" destId="{8D641DAC-D0C5-4D49-9AB7-46B453BA9245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6EA32-241B-40C2-9F07-4985801804E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FB67C0-97FA-456B-97F3-A57C0E517D2F}" type="pres">
      <dgm:prSet presAssocID="{3CA6EA32-241B-40C2-9F07-4985801804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ACB13-B8D5-48F1-BC13-25A1D2BA059E}" type="presOf" srcId="{3CA6EA32-241B-40C2-9F07-4985801804E5}" destId="{16FB67C0-97FA-456B-97F3-A57C0E517D2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2D5310-213D-4D21-BAC0-A2C4194A74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35ACE8-715A-4DD4-AB0A-A39CCBA403D2}">
      <dgm:prSet phldrT="[Texte]"/>
      <dgm:spPr/>
      <dgm:t>
        <a:bodyPr/>
        <a:lstStyle/>
        <a:p>
          <a:r>
            <a:rPr lang="fr-FR" dirty="0" smtClean="0">
              <a:solidFill>
                <a:schemeClr val="accent4"/>
              </a:solidFill>
            </a:rPr>
            <a:t>Décès attendu à brève échéance</a:t>
          </a:r>
          <a:endParaRPr lang="fr-FR" dirty="0">
            <a:solidFill>
              <a:schemeClr val="accent4"/>
            </a:solidFill>
          </a:endParaRPr>
        </a:p>
      </dgm:t>
    </dgm:pt>
    <dgm:pt modelId="{1FFA4E50-8614-4820-BB29-FD50E072CFE3}" type="parTrans" cxnId="{83D7503C-5928-4BD3-93F4-EB6EADD5C5CF}">
      <dgm:prSet/>
      <dgm:spPr/>
      <dgm:t>
        <a:bodyPr/>
        <a:lstStyle/>
        <a:p>
          <a:endParaRPr lang="fr-FR"/>
        </a:p>
      </dgm:t>
    </dgm:pt>
    <dgm:pt modelId="{7FEE728A-B46C-4690-BEE8-0C41DE122A48}" type="sibTrans" cxnId="{83D7503C-5928-4BD3-93F4-EB6EADD5C5CF}">
      <dgm:prSet/>
      <dgm:spPr/>
      <dgm:t>
        <a:bodyPr/>
        <a:lstStyle/>
        <a:p>
          <a:endParaRPr lang="fr-FR"/>
        </a:p>
      </dgm:t>
    </dgm:pt>
    <dgm:pt modelId="{F9A2C91E-3146-4F0A-96B5-B5C4E74C170F}">
      <dgm:prSet phldrT="[Texte]"/>
      <dgm:spPr/>
      <dgm:t>
        <a:bodyPr/>
        <a:lstStyle/>
        <a:p>
          <a:r>
            <a:rPr lang="fr-FR" dirty="0" smtClean="0"/>
            <a:t>Médecin indépendant ( à l’égard du patient et du médecin)</a:t>
          </a:r>
          <a:endParaRPr lang="fr-FR" dirty="0"/>
        </a:p>
      </dgm:t>
    </dgm:pt>
    <dgm:pt modelId="{9874CF1E-7AA5-4FE4-9EC4-B228F4B1B6E7}" type="parTrans" cxnId="{C41F6A61-8ADA-4BD4-97E9-C9D3DBCAEAE3}">
      <dgm:prSet/>
      <dgm:spPr/>
      <dgm:t>
        <a:bodyPr/>
        <a:lstStyle/>
        <a:p>
          <a:endParaRPr lang="fr-FR"/>
        </a:p>
      </dgm:t>
    </dgm:pt>
    <dgm:pt modelId="{EBEAD868-2ACF-4FF3-976B-827427E55A76}" type="sibTrans" cxnId="{C41F6A61-8ADA-4BD4-97E9-C9D3DBCAEAE3}">
      <dgm:prSet/>
      <dgm:spPr/>
      <dgm:t>
        <a:bodyPr/>
        <a:lstStyle/>
        <a:p>
          <a:endParaRPr lang="fr-FR"/>
        </a:p>
      </dgm:t>
    </dgm:pt>
    <dgm:pt modelId="{3F4D5638-0B4B-42C4-8FA7-D422697A9CFE}">
      <dgm:prSet phldrT="[Texte]"/>
      <dgm:spPr/>
      <dgm:t>
        <a:bodyPr/>
        <a:lstStyle/>
        <a:p>
          <a:r>
            <a:rPr lang="fr-FR" dirty="0" smtClean="0">
              <a:solidFill>
                <a:schemeClr val="accent4"/>
              </a:solidFill>
            </a:rPr>
            <a:t>Décès non attendu à brève échéance</a:t>
          </a:r>
          <a:endParaRPr lang="fr-FR" dirty="0">
            <a:solidFill>
              <a:schemeClr val="accent4"/>
            </a:solidFill>
          </a:endParaRPr>
        </a:p>
      </dgm:t>
    </dgm:pt>
    <dgm:pt modelId="{31A7E156-2898-49A4-9DB0-D9F2EA4C4788}" type="parTrans" cxnId="{9FA18FBC-2F9B-4339-B2B2-07E904AE6525}">
      <dgm:prSet/>
      <dgm:spPr/>
      <dgm:t>
        <a:bodyPr/>
        <a:lstStyle/>
        <a:p>
          <a:endParaRPr lang="fr-FR"/>
        </a:p>
      </dgm:t>
    </dgm:pt>
    <dgm:pt modelId="{51CF8FF8-E576-4452-A225-ED0B8F361A60}" type="sibTrans" cxnId="{9FA18FBC-2F9B-4339-B2B2-07E904AE6525}">
      <dgm:prSet/>
      <dgm:spPr/>
      <dgm:t>
        <a:bodyPr/>
        <a:lstStyle/>
        <a:p>
          <a:endParaRPr lang="fr-FR"/>
        </a:p>
      </dgm:t>
    </dgm:pt>
    <dgm:pt modelId="{544F0E71-2013-4687-9D18-683882975508}">
      <dgm:prSet phldrT="[Texte]"/>
      <dgm:spPr/>
      <dgm:t>
        <a:bodyPr/>
        <a:lstStyle/>
        <a:p>
          <a:r>
            <a:rPr lang="fr-FR" dirty="0" smtClean="0"/>
            <a:t>Second médecin </a:t>
          </a:r>
          <a:endParaRPr lang="fr-FR" dirty="0"/>
        </a:p>
      </dgm:t>
    </dgm:pt>
    <dgm:pt modelId="{4ACE0E9C-B11C-4D7D-AAF6-6FB2F1D26F75}" type="parTrans" cxnId="{BC7C4F17-D6DE-4A10-82F7-2FFCDFD19B94}">
      <dgm:prSet/>
      <dgm:spPr/>
      <dgm:t>
        <a:bodyPr/>
        <a:lstStyle/>
        <a:p>
          <a:endParaRPr lang="fr-FR"/>
        </a:p>
      </dgm:t>
    </dgm:pt>
    <dgm:pt modelId="{3374C225-F42D-4239-B51E-D12882F8BF05}" type="sibTrans" cxnId="{BC7C4F17-D6DE-4A10-82F7-2FFCDFD19B94}">
      <dgm:prSet/>
      <dgm:spPr/>
      <dgm:t>
        <a:bodyPr/>
        <a:lstStyle/>
        <a:p>
          <a:endParaRPr lang="fr-FR"/>
        </a:p>
      </dgm:t>
    </dgm:pt>
    <dgm:pt modelId="{77739451-22A2-4A89-86A9-B2A19AEC8804}">
      <dgm:prSet phldrT="[Texte]"/>
      <dgm:spPr/>
      <dgm:t>
        <a:bodyPr/>
        <a:lstStyle/>
        <a:p>
          <a:r>
            <a:rPr lang="fr-FR" dirty="0" smtClean="0"/>
            <a:t>Médecin compétent quant à la pathologie concernée.</a:t>
          </a:r>
          <a:endParaRPr lang="fr-FR" dirty="0"/>
        </a:p>
      </dgm:t>
    </dgm:pt>
    <dgm:pt modelId="{3FB4FB4C-DB45-43BE-8022-D48A94EB7C9A}" type="parTrans" cxnId="{E1C0C8EE-556A-46DB-87E5-3AE450C7D5D1}">
      <dgm:prSet/>
      <dgm:spPr/>
      <dgm:t>
        <a:bodyPr/>
        <a:lstStyle/>
        <a:p>
          <a:endParaRPr lang="fr-FR"/>
        </a:p>
      </dgm:t>
    </dgm:pt>
    <dgm:pt modelId="{7381E135-083C-40AF-8C3F-C7B9698DC05B}" type="sibTrans" cxnId="{E1C0C8EE-556A-46DB-87E5-3AE450C7D5D1}">
      <dgm:prSet/>
      <dgm:spPr/>
      <dgm:t>
        <a:bodyPr/>
        <a:lstStyle/>
        <a:p>
          <a:endParaRPr lang="fr-FR"/>
        </a:p>
      </dgm:t>
    </dgm:pt>
    <dgm:pt modelId="{E244ED4F-F992-4EC2-827E-EF2A6890F426}">
      <dgm:prSet phldrT="[Texte]"/>
      <dgm:spPr/>
      <dgm:t>
        <a:bodyPr/>
        <a:lstStyle/>
        <a:p>
          <a:r>
            <a:rPr lang="fr-FR" dirty="0" smtClean="0"/>
            <a:t>La consultation est demandée clairement au médecin pour 1 second avis.</a:t>
          </a:r>
          <a:endParaRPr lang="fr-FR" dirty="0"/>
        </a:p>
      </dgm:t>
    </dgm:pt>
    <dgm:pt modelId="{20F2A34D-E500-4658-BE70-4865B2E482B1}" type="parTrans" cxnId="{799D789E-5CD9-4CA8-8F0D-A0FBE78DE1DF}">
      <dgm:prSet/>
      <dgm:spPr/>
      <dgm:t>
        <a:bodyPr/>
        <a:lstStyle/>
        <a:p>
          <a:endParaRPr lang="fr-FR"/>
        </a:p>
      </dgm:t>
    </dgm:pt>
    <dgm:pt modelId="{D69F6F12-D18A-493C-94C1-A4326B70E5A0}" type="sibTrans" cxnId="{799D789E-5CD9-4CA8-8F0D-A0FBE78DE1DF}">
      <dgm:prSet/>
      <dgm:spPr/>
      <dgm:t>
        <a:bodyPr/>
        <a:lstStyle/>
        <a:p>
          <a:endParaRPr lang="fr-FR"/>
        </a:p>
      </dgm:t>
    </dgm:pt>
    <dgm:pt modelId="{B087F7F5-4CE7-4B3E-9BAC-4ECC3806F3AA}">
      <dgm:prSet phldrT="[Texte]"/>
      <dgm:spPr/>
      <dgm:t>
        <a:bodyPr/>
        <a:lstStyle/>
        <a:p>
          <a:r>
            <a:rPr lang="fr-FR" dirty="0" smtClean="0"/>
            <a:t>Le médecin prend connaissance du dossier médical du patient</a:t>
          </a:r>
          <a:endParaRPr lang="fr-FR" dirty="0"/>
        </a:p>
      </dgm:t>
    </dgm:pt>
    <dgm:pt modelId="{5665A16E-5ADE-42F0-A9FF-249343208A47}" type="parTrans" cxnId="{6E667AC6-D2BE-4632-8720-E4E0C85F7833}">
      <dgm:prSet/>
      <dgm:spPr/>
      <dgm:t>
        <a:bodyPr/>
        <a:lstStyle/>
        <a:p>
          <a:endParaRPr lang="fr-FR"/>
        </a:p>
      </dgm:t>
    </dgm:pt>
    <dgm:pt modelId="{9D8E9F82-8447-431E-AF30-C03976E75FF9}" type="sibTrans" cxnId="{6E667AC6-D2BE-4632-8720-E4E0C85F7833}">
      <dgm:prSet/>
      <dgm:spPr/>
      <dgm:t>
        <a:bodyPr/>
        <a:lstStyle/>
        <a:p>
          <a:endParaRPr lang="fr-FR"/>
        </a:p>
      </dgm:t>
    </dgm:pt>
    <dgm:pt modelId="{274B87FB-A470-4DA7-A7B2-C7843D019AEB}">
      <dgm:prSet phldrT="[Texte]"/>
      <dgm:spPr/>
      <dgm:t>
        <a:bodyPr/>
        <a:lstStyle/>
        <a:p>
          <a:r>
            <a:rPr lang="fr-FR" dirty="0" smtClean="0"/>
            <a:t>Le médecin examine le patient</a:t>
          </a:r>
          <a:endParaRPr lang="fr-FR" dirty="0"/>
        </a:p>
      </dgm:t>
    </dgm:pt>
    <dgm:pt modelId="{EFCADD10-FC95-43D9-AAB1-9E3ECECAD713}" type="parTrans" cxnId="{8DB199BC-CA30-4F94-8A2E-A5DB1DB27257}">
      <dgm:prSet/>
      <dgm:spPr/>
      <dgm:t>
        <a:bodyPr/>
        <a:lstStyle/>
        <a:p>
          <a:endParaRPr lang="fr-FR"/>
        </a:p>
      </dgm:t>
    </dgm:pt>
    <dgm:pt modelId="{7C4DB234-F59A-4C6F-9F5C-C6FEF5EA1BE2}" type="sibTrans" cxnId="{8DB199BC-CA30-4F94-8A2E-A5DB1DB27257}">
      <dgm:prSet/>
      <dgm:spPr/>
      <dgm:t>
        <a:bodyPr/>
        <a:lstStyle/>
        <a:p>
          <a:endParaRPr lang="fr-FR"/>
        </a:p>
      </dgm:t>
    </dgm:pt>
    <dgm:pt modelId="{6306239D-1250-44C4-B70A-183C96BC6B0C}">
      <dgm:prSet phldrT="[Texte]"/>
      <dgm:spPr/>
      <dgm:t>
        <a:bodyPr/>
        <a:lstStyle/>
        <a:p>
          <a:endParaRPr lang="fr-FR" dirty="0"/>
        </a:p>
      </dgm:t>
    </dgm:pt>
    <dgm:pt modelId="{C23BA654-1685-4EC5-B5AB-505B5CBBDB6F}" type="parTrans" cxnId="{367CF1E8-05E4-45C7-A94C-F87969217D9D}">
      <dgm:prSet/>
      <dgm:spPr/>
      <dgm:t>
        <a:bodyPr/>
        <a:lstStyle/>
        <a:p>
          <a:endParaRPr lang="fr-FR"/>
        </a:p>
      </dgm:t>
    </dgm:pt>
    <dgm:pt modelId="{BC58783A-FA03-40FA-8B08-35A0E5A6BE51}" type="sibTrans" cxnId="{367CF1E8-05E4-45C7-A94C-F87969217D9D}">
      <dgm:prSet/>
      <dgm:spPr/>
      <dgm:t>
        <a:bodyPr/>
        <a:lstStyle/>
        <a:p>
          <a:endParaRPr lang="fr-FR"/>
        </a:p>
      </dgm:t>
    </dgm:pt>
    <dgm:pt modelId="{3B238830-E688-4243-A6E5-55C2BE58EC8E}">
      <dgm:prSet phldrT="[Texte]"/>
      <dgm:spPr/>
      <dgm:t>
        <a:bodyPr/>
        <a:lstStyle/>
        <a:p>
          <a:r>
            <a:rPr lang="fr-FR" dirty="0" smtClean="0"/>
            <a:t>Rédige un rapport </a:t>
          </a:r>
          <a:endParaRPr lang="fr-FR" dirty="0"/>
        </a:p>
      </dgm:t>
    </dgm:pt>
    <dgm:pt modelId="{7791C0C8-A7A7-4844-8165-15943BE023A6}" type="parTrans" cxnId="{01C827AB-93A4-4101-A488-83E7F5E0B488}">
      <dgm:prSet/>
      <dgm:spPr/>
      <dgm:t>
        <a:bodyPr/>
        <a:lstStyle/>
        <a:p>
          <a:endParaRPr lang="fr-FR"/>
        </a:p>
      </dgm:t>
    </dgm:pt>
    <dgm:pt modelId="{13ED9128-BB35-4474-BF2E-ADC2095B0CFA}" type="sibTrans" cxnId="{01C827AB-93A4-4101-A488-83E7F5E0B488}">
      <dgm:prSet/>
      <dgm:spPr/>
      <dgm:t>
        <a:bodyPr/>
        <a:lstStyle/>
        <a:p>
          <a:endParaRPr lang="fr-FR"/>
        </a:p>
      </dgm:t>
    </dgm:pt>
    <dgm:pt modelId="{1A1C21A6-3FFE-4CF7-B714-6C2920D04F8C}">
      <dgm:prSet phldrT="[Texte]"/>
      <dgm:spPr/>
      <dgm:t>
        <a:bodyPr/>
        <a:lstStyle/>
        <a:p>
          <a:r>
            <a:rPr lang="fr-FR" dirty="0" smtClean="0"/>
            <a:t>Psychiatre ou spécialiste de la pathologie concernée</a:t>
          </a:r>
          <a:endParaRPr lang="fr-FR" dirty="0"/>
        </a:p>
      </dgm:t>
    </dgm:pt>
    <dgm:pt modelId="{B5011463-4ADD-4AB2-8C0B-364656B18CCE}" type="parTrans" cxnId="{55B1C871-9090-40AE-83D7-6C0DF7266477}">
      <dgm:prSet/>
      <dgm:spPr/>
      <dgm:t>
        <a:bodyPr/>
        <a:lstStyle/>
        <a:p>
          <a:endParaRPr lang="fr-FR"/>
        </a:p>
      </dgm:t>
    </dgm:pt>
    <dgm:pt modelId="{BF3AD641-F3E4-40EC-A4D1-A89F86E1AA0E}" type="sibTrans" cxnId="{55B1C871-9090-40AE-83D7-6C0DF7266477}">
      <dgm:prSet/>
      <dgm:spPr/>
      <dgm:t>
        <a:bodyPr/>
        <a:lstStyle/>
        <a:p>
          <a:endParaRPr lang="fr-FR"/>
        </a:p>
      </dgm:t>
    </dgm:pt>
    <dgm:pt modelId="{05FD600C-EAE6-487F-B58C-6E94CBCF9683}">
      <dgm:prSet phldrT="[Texte]"/>
      <dgm:spPr/>
      <dgm:t>
        <a:bodyPr/>
        <a:lstStyle/>
        <a:p>
          <a:r>
            <a:rPr lang="fr-FR" dirty="0" smtClean="0"/>
            <a:t>Rédige un rapport</a:t>
          </a:r>
          <a:endParaRPr lang="fr-FR" dirty="0"/>
        </a:p>
      </dgm:t>
    </dgm:pt>
    <dgm:pt modelId="{FAF6D41B-F77B-4329-A5D5-0D81C9E1E674}" type="parTrans" cxnId="{D95CAB7E-C356-4A60-B85D-DE86C73FE0CB}">
      <dgm:prSet/>
      <dgm:spPr/>
      <dgm:t>
        <a:bodyPr/>
        <a:lstStyle/>
        <a:p>
          <a:endParaRPr lang="fr-FR"/>
        </a:p>
      </dgm:t>
    </dgm:pt>
    <dgm:pt modelId="{F873E161-8D07-4EA1-B56E-100DF578F335}" type="sibTrans" cxnId="{D95CAB7E-C356-4A60-B85D-DE86C73FE0CB}">
      <dgm:prSet/>
      <dgm:spPr/>
      <dgm:t>
        <a:bodyPr/>
        <a:lstStyle/>
        <a:p>
          <a:endParaRPr lang="fr-FR"/>
        </a:p>
      </dgm:t>
    </dgm:pt>
    <dgm:pt modelId="{652C5FCC-B4E2-4544-A1B5-1DF3A9C93947}" type="pres">
      <dgm:prSet presAssocID="{462D5310-213D-4D21-BAC0-A2C4194A74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358FE2-F124-41D2-9BC5-A2EA60CCE16A}" type="pres">
      <dgm:prSet presAssocID="{0D35ACE8-715A-4DD4-AB0A-A39CCBA403D2}" presName="composite" presStyleCnt="0"/>
      <dgm:spPr/>
    </dgm:pt>
    <dgm:pt modelId="{93B71B75-A6FC-4B85-8DE8-91D858451188}" type="pres">
      <dgm:prSet presAssocID="{0D35ACE8-715A-4DD4-AB0A-A39CCBA403D2}" presName="parTx" presStyleLbl="alignNode1" presStyleIdx="0" presStyleCnt="2" custLinFactNeighborX="-1" custLinFactNeighborY="12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140F3-8C87-4B82-97D7-F48AE1646D4F}" type="pres">
      <dgm:prSet presAssocID="{0D35ACE8-715A-4DD4-AB0A-A39CCBA403D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C3DA33-801E-48BB-B756-898EB980A5D1}" type="pres">
      <dgm:prSet presAssocID="{7FEE728A-B46C-4690-BEE8-0C41DE122A48}" presName="space" presStyleCnt="0"/>
      <dgm:spPr/>
    </dgm:pt>
    <dgm:pt modelId="{081E39DF-4AB4-4E43-AA7B-AB28BE2A4965}" type="pres">
      <dgm:prSet presAssocID="{3F4D5638-0B4B-42C4-8FA7-D422697A9CFE}" presName="composite" presStyleCnt="0"/>
      <dgm:spPr/>
    </dgm:pt>
    <dgm:pt modelId="{5F58D873-8F2A-4B95-A31D-33DE3486C21B}" type="pres">
      <dgm:prSet presAssocID="{3F4D5638-0B4B-42C4-8FA7-D422697A9CF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AC428C-09AF-4079-A28E-54309D04E202}" type="pres">
      <dgm:prSet presAssocID="{3F4D5638-0B4B-42C4-8FA7-D422697A9CF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779358-D68F-4D34-9228-DA5D87949EFA}" type="presOf" srcId="{544F0E71-2013-4687-9D18-683882975508}" destId="{13AC428C-09AF-4079-A28E-54309D04E202}" srcOrd="0" destOrd="0" presId="urn:microsoft.com/office/officeart/2005/8/layout/hList1"/>
    <dgm:cxn modelId="{8B81E670-9F9C-4188-9209-F804AA0C1CC9}" type="presOf" srcId="{1A1C21A6-3FFE-4CF7-B714-6C2920D04F8C}" destId="{13AC428C-09AF-4079-A28E-54309D04E202}" srcOrd="0" destOrd="1" presId="urn:microsoft.com/office/officeart/2005/8/layout/hList1"/>
    <dgm:cxn modelId="{3E9FE1E3-A534-4634-8C64-80B46102F00C}" type="presOf" srcId="{6306239D-1250-44C4-B70A-183C96BC6B0C}" destId="{BD5140F3-8C87-4B82-97D7-F48AE1646D4F}" srcOrd="0" destOrd="6" presId="urn:microsoft.com/office/officeart/2005/8/layout/hList1"/>
    <dgm:cxn modelId="{9FA18FBC-2F9B-4339-B2B2-07E904AE6525}" srcId="{462D5310-213D-4D21-BAC0-A2C4194A743B}" destId="{3F4D5638-0B4B-42C4-8FA7-D422697A9CFE}" srcOrd="1" destOrd="0" parTransId="{31A7E156-2898-49A4-9DB0-D9F2EA4C4788}" sibTransId="{51CF8FF8-E576-4452-A225-ED0B8F361A60}"/>
    <dgm:cxn modelId="{D95CAB7E-C356-4A60-B85D-DE86C73FE0CB}" srcId="{3F4D5638-0B4B-42C4-8FA7-D422697A9CFE}" destId="{05FD600C-EAE6-487F-B58C-6E94CBCF9683}" srcOrd="2" destOrd="0" parTransId="{FAF6D41B-F77B-4329-A5D5-0D81C9E1E674}" sibTransId="{F873E161-8D07-4EA1-B56E-100DF578F335}"/>
    <dgm:cxn modelId="{799D789E-5CD9-4CA8-8F0D-A0FBE78DE1DF}" srcId="{0D35ACE8-715A-4DD4-AB0A-A39CCBA403D2}" destId="{E244ED4F-F992-4EC2-827E-EF2A6890F426}" srcOrd="2" destOrd="0" parTransId="{20F2A34D-E500-4658-BE70-4865B2E482B1}" sibTransId="{D69F6F12-D18A-493C-94C1-A4326B70E5A0}"/>
    <dgm:cxn modelId="{E9E65963-9B0F-44AC-9528-7C065D4FC8EF}" type="presOf" srcId="{77739451-22A2-4A89-86A9-B2A19AEC8804}" destId="{BD5140F3-8C87-4B82-97D7-F48AE1646D4F}" srcOrd="0" destOrd="1" presId="urn:microsoft.com/office/officeart/2005/8/layout/hList1"/>
    <dgm:cxn modelId="{5F06CEA9-B868-45D4-A972-2D141A1541A5}" type="presOf" srcId="{3B238830-E688-4243-A6E5-55C2BE58EC8E}" destId="{BD5140F3-8C87-4B82-97D7-F48AE1646D4F}" srcOrd="0" destOrd="5" presId="urn:microsoft.com/office/officeart/2005/8/layout/hList1"/>
    <dgm:cxn modelId="{E1C0C8EE-556A-46DB-87E5-3AE450C7D5D1}" srcId="{0D35ACE8-715A-4DD4-AB0A-A39CCBA403D2}" destId="{77739451-22A2-4A89-86A9-B2A19AEC8804}" srcOrd="1" destOrd="0" parTransId="{3FB4FB4C-DB45-43BE-8022-D48A94EB7C9A}" sibTransId="{7381E135-083C-40AF-8C3F-C7B9698DC05B}"/>
    <dgm:cxn modelId="{EA2C6F24-8C5A-4A97-8B1F-F85CC44A1055}" type="presOf" srcId="{05FD600C-EAE6-487F-B58C-6E94CBCF9683}" destId="{13AC428C-09AF-4079-A28E-54309D04E202}" srcOrd="0" destOrd="2" presId="urn:microsoft.com/office/officeart/2005/8/layout/hList1"/>
    <dgm:cxn modelId="{83D7503C-5928-4BD3-93F4-EB6EADD5C5CF}" srcId="{462D5310-213D-4D21-BAC0-A2C4194A743B}" destId="{0D35ACE8-715A-4DD4-AB0A-A39CCBA403D2}" srcOrd="0" destOrd="0" parTransId="{1FFA4E50-8614-4820-BB29-FD50E072CFE3}" sibTransId="{7FEE728A-B46C-4690-BEE8-0C41DE122A48}"/>
    <dgm:cxn modelId="{E29AF0E1-FD68-425E-A9FC-BB7320CB74CB}" type="presOf" srcId="{274B87FB-A470-4DA7-A7B2-C7843D019AEB}" destId="{BD5140F3-8C87-4B82-97D7-F48AE1646D4F}" srcOrd="0" destOrd="4" presId="urn:microsoft.com/office/officeart/2005/8/layout/hList1"/>
    <dgm:cxn modelId="{B35D5602-F074-48E5-A3F2-925CEDEB0CFD}" type="presOf" srcId="{E244ED4F-F992-4EC2-827E-EF2A6890F426}" destId="{BD5140F3-8C87-4B82-97D7-F48AE1646D4F}" srcOrd="0" destOrd="2" presId="urn:microsoft.com/office/officeart/2005/8/layout/hList1"/>
    <dgm:cxn modelId="{BC7C4F17-D6DE-4A10-82F7-2FFCDFD19B94}" srcId="{3F4D5638-0B4B-42C4-8FA7-D422697A9CFE}" destId="{544F0E71-2013-4687-9D18-683882975508}" srcOrd="0" destOrd="0" parTransId="{4ACE0E9C-B11C-4D7D-AAF6-6FB2F1D26F75}" sibTransId="{3374C225-F42D-4239-B51E-D12882F8BF05}"/>
    <dgm:cxn modelId="{8DB199BC-CA30-4F94-8A2E-A5DB1DB27257}" srcId="{0D35ACE8-715A-4DD4-AB0A-A39CCBA403D2}" destId="{274B87FB-A470-4DA7-A7B2-C7843D019AEB}" srcOrd="4" destOrd="0" parTransId="{EFCADD10-FC95-43D9-AAB1-9E3ECECAD713}" sibTransId="{7C4DB234-F59A-4C6F-9F5C-C6FEF5EA1BE2}"/>
    <dgm:cxn modelId="{99F55735-6F40-4B5F-917F-FB5799B112B6}" type="presOf" srcId="{0D35ACE8-715A-4DD4-AB0A-A39CCBA403D2}" destId="{93B71B75-A6FC-4B85-8DE8-91D858451188}" srcOrd="0" destOrd="0" presId="urn:microsoft.com/office/officeart/2005/8/layout/hList1"/>
    <dgm:cxn modelId="{01C827AB-93A4-4101-A488-83E7F5E0B488}" srcId="{0D35ACE8-715A-4DD4-AB0A-A39CCBA403D2}" destId="{3B238830-E688-4243-A6E5-55C2BE58EC8E}" srcOrd="5" destOrd="0" parTransId="{7791C0C8-A7A7-4844-8165-15943BE023A6}" sibTransId="{13ED9128-BB35-4474-BF2E-ADC2095B0CFA}"/>
    <dgm:cxn modelId="{367CF1E8-05E4-45C7-A94C-F87969217D9D}" srcId="{0D35ACE8-715A-4DD4-AB0A-A39CCBA403D2}" destId="{6306239D-1250-44C4-B70A-183C96BC6B0C}" srcOrd="6" destOrd="0" parTransId="{C23BA654-1685-4EC5-B5AB-505B5CBBDB6F}" sibTransId="{BC58783A-FA03-40FA-8B08-35A0E5A6BE51}"/>
    <dgm:cxn modelId="{C41F6A61-8ADA-4BD4-97E9-C9D3DBCAEAE3}" srcId="{0D35ACE8-715A-4DD4-AB0A-A39CCBA403D2}" destId="{F9A2C91E-3146-4F0A-96B5-B5C4E74C170F}" srcOrd="0" destOrd="0" parTransId="{9874CF1E-7AA5-4FE4-9EC4-B228F4B1B6E7}" sibTransId="{EBEAD868-2ACF-4FF3-976B-827427E55A76}"/>
    <dgm:cxn modelId="{A1BF1C60-9235-42CE-B78F-09D36D9A8822}" type="presOf" srcId="{3F4D5638-0B4B-42C4-8FA7-D422697A9CFE}" destId="{5F58D873-8F2A-4B95-A31D-33DE3486C21B}" srcOrd="0" destOrd="0" presId="urn:microsoft.com/office/officeart/2005/8/layout/hList1"/>
    <dgm:cxn modelId="{033AAD59-10B5-4607-960E-DC729FEACEE9}" type="presOf" srcId="{F9A2C91E-3146-4F0A-96B5-B5C4E74C170F}" destId="{BD5140F3-8C87-4B82-97D7-F48AE1646D4F}" srcOrd="0" destOrd="0" presId="urn:microsoft.com/office/officeart/2005/8/layout/hList1"/>
    <dgm:cxn modelId="{137576D7-9D6C-4F4B-90D2-00519B05D678}" type="presOf" srcId="{B087F7F5-4CE7-4B3E-9BAC-4ECC3806F3AA}" destId="{BD5140F3-8C87-4B82-97D7-F48AE1646D4F}" srcOrd="0" destOrd="3" presId="urn:microsoft.com/office/officeart/2005/8/layout/hList1"/>
    <dgm:cxn modelId="{6E667AC6-D2BE-4632-8720-E4E0C85F7833}" srcId="{0D35ACE8-715A-4DD4-AB0A-A39CCBA403D2}" destId="{B087F7F5-4CE7-4B3E-9BAC-4ECC3806F3AA}" srcOrd="3" destOrd="0" parTransId="{5665A16E-5ADE-42F0-A9FF-249343208A47}" sibTransId="{9D8E9F82-8447-431E-AF30-C03976E75FF9}"/>
    <dgm:cxn modelId="{55B1C871-9090-40AE-83D7-6C0DF7266477}" srcId="{3F4D5638-0B4B-42C4-8FA7-D422697A9CFE}" destId="{1A1C21A6-3FFE-4CF7-B714-6C2920D04F8C}" srcOrd="1" destOrd="0" parTransId="{B5011463-4ADD-4AB2-8C0B-364656B18CCE}" sibTransId="{BF3AD641-F3E4-40EC-A4D1-A89F86E1AA0E}"/>
    <dgm:cxn modelId="{AFF04899-0073-4CF8-A924-41CC5B3C3C4A}" type="presOf" srcId="{462D5310-213D-4D21-BAC0-A2C4194A743B}" destId="{652C5FCC-B4E2-4544-A1B5-1DF3A9C93947}" srcOrd="0" destOrd="0" presId="urn:microsoft.com/office/officeart/2005/8/layout/hList1"/>
    <dgm:cxn modelId="{1B12FB2A-1962-44DD-A15B-6EFFDEB7F9A4}" type="presParOf" srcId="{652C5FCC-B4E2-4544-A1B5-1DF3A9C93947}" destId="{8C358FE2-F124-41D2-9BC5-A2EA60CCE16A}" srcOrd="0" destOrd="0" presId="urn:microsoft.com/office/officeart/2005/8/layout/hList1"/>
    <dgm:cxn modelId="{05A49F27-E83E-4CC4-9556-AFEAF92E9A6D}" type="presParOf" srcId="{8C358FE2-F124-41D2-9BC5-A2EA60CCE16A}" destId="{93B71B75-A6FC-4B85-8DE8-91D858451188}" srcOrd="0" destOrd="0" presId="urn:microsoft.com/office/officeart/2005/8/layout/hList1"/>
    <dgm:cxn modelId="{2B29906B-D183-4A1B-99F1-2C01B8693D2B}" type="presParOf" srcId="{8C358FE2-F124-41D2-9BC5-A2EA60CCE16A}" destId="{BD5140F3-8C87-4B82-97D7-F48AE1646D4F}" srcOrd="1" destOrd="0" presId="urn:microsoft.com/office/officeart/2005/8/layout/hList1"/>
    <dgm:cxn modelId="{2697AD5C-E0FD-4A5D-856A-61C472C9E54F}" type="presParOf" srcId="{652C5FCC-B4E2-4544-A1B5-1DF3A9C93947}" destId="{BAC3DA33-801E-48BB-B756-898EB980A5D1}" srcOrd="1" destOrd="0" presId="urn:microsoft.com/office/officeart/2005/8/layout/hList1"/>
    <dgm:cxn modelId="{4995FD4E-F689-4CC5-80CD-AEAD93CA7017}" type="presParOf" srcId="{652C5FCC-B4E2-4544-A1B5-1DF3A9C93947}" destId="{081E39DF-4AB4-4E43-AA7B-AB28BE2A4965}" srcOrd="2" destOrd="0" presId="urn:microsoft.com/office/officeart/2005/8/layout/hList1"/>
    <dgm:cxn modelId="{545FA370-5AA7-42EE-ABF0-3EF8A2AFADF9}" type="presParOf" srcId="{081E39DF-4AB4-4E43-AA7B-AB28BE2A4965}" destId="{5F58D873-8F2A-4B95-A31D-33DE3486C21B}" srcOrd="0" destOrd="0" presId="urn:microsoft.com/office/officeart/2005/8/layout/hList1"/>
    <dgm:cxn modelId="{B057B593-A744-4EDE-B7C1-53B30017C2BC}" type="presParOf" srcId="{081E39DF-4AB4-4E43-AA7B-AB28BE2A4965}" destId="{13AC428C-09AF-4079-A28E-54309D04E2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3B9A6-3A8E-462B-A8D8-80E434F66C96}">
      <dsp:nvSpPr>
        <dsp:cNvPr id="0" name=""/>
        <dsp:cNvSpPr/>
      </dsp:nvSpPr>
      <dsp:spPr>
        <a:xfrm>
          <a:off x="4368889" y="1207196"/>
          <a:ext cx="2630432" cy="270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29"/>
              </a:lnTo>
              <a:lnTo>
                <a:pt x="2630432" y="172129"/>
              </a:lnTo>
              <a:lnTo>
                <a:pt x="2630432" y="270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92DF1-FE39-400C-8573-65FA6C8F5437}">
      <dsp:nvSpPr>
        <dsp:cNvPr id="0" name=""/>
        <dsp:cNvSpPr/>
      </dsp:nvSpPr>
      <dsp:spPr>
        <a:xfrm>
          <a:off x="3745980" y="2114362"/>
          <a:ext cx="1284469" cy="49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9"/>
              </a:lnTo>
              <a:lnTo>
                <a:pt x="1284469" y="399509"/>
              </a:lnTo>
              <a:lnTo>
                <a:pt x="1284469" y="4977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C1E10-CE2C-4F41-9728-CBD59CEC8FDF}">
      <dsp:nvSpPr>
        <dsp:cNvPr id="0" name=""/>
        <dsp:cNvSpPr/>
      </dsp:nvSpPr>
      <dsp:spPr>
        <a:xfrm>
          <a:off x="1736246" y="2114362"/>
          <a:ext cx="2009733" cy="459667"/>
        </a:xfrm>
        <a:custGeom>
          <a:avLst/>
          <a:gdLst/>
          <a:ahLst/>
          <a:cxnLst/>
          <a:rect l="0" t="0" r="0" b="0"/>
          <a:pathLst>
            <a:path>
              <a:moveTo>
                <a:pt x="2009733" y="0"/>
              </a:moveTo>
              <a:lnTo>
                <a:pt x="2009733" y="361397"/>
              </a:lnTo>
              <a:lnTo>
                <a:pt x="0" y="361397"/>
              </a:lnTo>
              <a:lnTo>
                <a:pt x="0" y="459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3C2D7-B46D-4CAF-A751-9269CEDDE56D}">
      <dsp:nvSpPr>
        <dsp:cNvPr id="0" name=""/>
        <dsp:cNvSpPr/>
      </dsp:nvSpPr>
      <dsp:spPr>
        <a:xfrm>
          <a:off x="3745980" y="1207196"/>
          <a:ext cx="622909" cy="233567"/>
        </a:xfrm>
        <a:custGeom>
          <a:avLst/>
          <a:gdLst/>
          <a:ahLst/>
          <a:cxnLst/>
          <a:rect l="0" t="0" r="0" b="0"/>
          <a:pathLst>
            <a:path>
              <a:moveTo>
                <a:pt x="622909" y="0"/>
              </a:moveTo>
              <a:lnTo>
                <a:pt x="622909" y="135297"/>
              </a:lnTo>
              <a:lnTo>
                <a:pt x="0" y="135297"/>
              </a:lnTo>
              <a:lnTo>
                <a:pt x="0" y="233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38887-04DA-47C3-B8E9-C4C471B804D9}">
      <dsp:nvSpPr>
        <dsp:cNvPr id="0" name=""/>
        <dsp:cNvSpPr/>
      </dsp:nvSpPr>
      <dsp:spPr>
        <a:xfrm>
          <a:off x="1065542" y="1207196"/>
          <a:ext cx="3303346" cy="232294"/>
        </a:xfrm>
        <a:custGeom>
          <a:avLst/>
          <a:gdLst/>
          <a:ahLst/>
          <a:cxnLst/>
          <a:rect l="0" t="0" r="0" b="0"/>
          <a:pathLst>
            <a:path>
              <a:moveTo>
                <a:pt x="3303346" y="0"/>
              </a:moveTo>
              <a:lnTo>
                <a:pt x="3303346" y="134024"/>
              </a:lnTo>
              <a:lnTo>
                <a:pt x="0" y="134024"/>
              </a:lnTo>
              <a:lnTo>
                <a:pt x="0" y="232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13912-906D-4530-8FFE-C55A57678597}">
      <dsp:nvSpPr>
        <dsp:cNvPr id="0" name=""/>
        <dsp:cNvSpPr/>
      </dsp:nvSpPr>
      <dsp:spPr>
        <a:xfrm>
          <a:off x="1403903" y="533597"/>
          <a:ext cx="5929971" cy="673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2AE90-C79D-4D36-A6A3-85647B8748D3}">
      <dsp:nvSpPr>
        <dsp:cNvPr id="0" name=""/>
        <dsp:cNvSpPr/>
      </dsp:nvSpPr>
      <dsp:spPr>
        <a:xfrm>
          <a:off x="1521768" y="645569"/>
          <a:ext cx="5929971" cy="673598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Clinique des soins palliatifs </a:t>
          </a:r>
          <a:endParaRPr lang="fr-FR" sz="1700" kern="1200" dirty="0"/>
        </a:p>
      </dsp:txBody>
      <dsp:txXfrm>
        <a:off x="1541497" y="665298"/>
        <a:ext cx="5890513" cy="634140"/>
      </dsp:txXfrm>
    </dsp:sp>
    <dsp:sp modelId="{8C73F0E0-A81E-41B6-8098-3EF85EB93387}">
      <dsp:nvSpPr>
        <dsp:cNvPr id="0" name=""/>
        <dsp:cNvSpPr/>
      </dsp:nvSpPr>
      <dsp:spPr>
        <a:xfrm>
          <a:off x="14388" y="1439490"/>
          <a:ext cx="2102307" cy="673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D8B10-642C-4EDD-94F9-0E067DE7A6EA}">
      <dsp:nvSpPr>
        <dsp:cNvPr id="0" name=""/>
        <dsp:cNvSpPr/>
      </dsp:nvSpPr>
      <dsp:spPr>
        <a:xfrm>
          <a:off x="132253" y="1551462"/>
          <a:ext cx="2102307" cy="673598"/>
        </a:xfrm>
        <a:prstGeom prst="roundRect">
          <a:avLst>
            <a:gd name="adj" fmla="val 10000"/>
          </a:avLst>
        </a:prstGeom>
        <a:solidFill>
          <a:srgbClr val="FFFF0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Unité de soins palliatifs </a:t>
          </a:r>
          <a:endParaRPr lang="fr-FR" sz="1700" kern="1200" dirty="0"/>
        </a:p>
      </dsp:txBody>
      <dsp:txXfrm>
        <a:off x="151982" y="1571191"/>
        <a:ext cx="2062849" cy="634140"/>
      </dsp:txXfrm>
    </dsp:sp>
    <dsp:sp modelId="{CBAF31D4-F90E-427D-9C48-101D6BFED609}">
      <dsp:nvSpPr>
        <dsp:cNvPr id="0" name=""/>
        <dsp:cNvSpPr/>
      </dsp:nvSpPr>
      <dsp:spPr>
        <a:xfrm>
          <a:off x="2462079" y="1440763"/>
          <a:ext cx="2567801" cy="673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A12BD-D7E2-4BAF-8C12-FC9EB9DF8578}">
      <dsp:nvSpPr>
        <dsp:cNvPr id="0" name=""/>
        <dsp:cNvSpPr/>
      </dsp:nvSpPr>
      <dsp:spPr>
        <a:xfrm>
          <a:off x="2579944" y="1552735"/>
          <a:ext cx="2567801" cy="673598"/>
        </a:xfrm>
        <a:prstGeom prst="roundRect">
          <a:avLst>
            <a:gd name="adj" fmla="val 10000"/>
          </a:avLst>
        </a:prstGeom>
        <a:solidFill>
          <a:srgbClr val="66FF66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Consultations</a:t>
          </a:r>
          <a:endParaRPr lang="fr-FR" sz="1700" kern="1200" dirty="0"/>
        </a:p>
      </dsp:txBody>
      <dsp:txXfrm>
        <a:off x="2599673" y="1572464"/>
        <a:ext cx="2528343" cy="634140"/>
      </dsp:txXfrm>
    </dsp:sp>
    <dsp:sp modelId="{779B546A-A2CB-4150-A84D-C92B2D836F53}">
      <dsp:nvSpPr>
        <dsp:cNvPr id="0" name=""/>
        <dsp:cNvSpPr/>
      </dsp:nvSpPr>
      <dsp:spPr>
        <a:xfrm>
          <a:off x="320262" y="2574029"/>
          <a:ext cx="2831968" cy="673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5B1EB-CBB9-4F19-A5F2-84BC9D4EC08C}">
      <dsp:nvSpPr>
        <dsp:cNvPr id="0" name=""/>
        <dsp:cNvSpPr/>
      </dsp:nvSpPr>
      <dsp:spPr>
        <a:xfrm>
          <a:off x="438127" y="2686001"/>
          <a:ext cx="2831968" cy="6735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Consultation fin de vie</a:t>
          </a:r>
          <a:endParaRPr lang="fr-FR" sz="1700" kern="1200" dirty="0"/>
        </a:p>
      </dsp:txBody>
      <dsp:txXfrm>
        <a:off x="457856" y="2705730"/>
        <a:ext cx="2792510" cy="634140"/>
      </dsp:txXfrm>
    </dsp:sp>
    <dsp:sp modelId="{43C9B772-28D2-482B-9E1D-40D7DE2A2CCE}">
      <dsp:nvSpPr>
        <dsp:cNvPr id="0" name=""/>
        <dsp:cNvSpPr/>
      </dsp:nvSpPr>
      <dsp:spPr>
        <a:xfrm>
          <a:off x="3705528" y="2612141"/>
          <a:ext cx="2649842" cy="673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DFA1-2076-45AB-BDCE-5A05EEFAC30D}">
      <dsp:nvSpPr>
        <dsp:cNvPr id="0" name=""/>
        <dsp:cNvSpPr/>
      </dsp:nvSpPr>
      <dsp:spPr>
        <a:xfrm>
          <a:off x="3823393" y="2724113"/>
          <a:ext cx="2649842" cy="6735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Consultation soins de support</a:t>
          </a:r>
          <a:endParaRPr lang="fr-FR" sz="1700" kern="1200" dirty="0"/>
        </a:p>
      </dsp:txBody>
      <dsp:txXfrm>
        <a:off x="3843122" y="2743842"/>
        <a:ext cx="2610384" cy="634140"/>
      </dsp:txXfrm>
    </dsp:sp>
    <dsp:sp modelId="{CDFBD130-9755-4134-A57C-D8864F117212}">
      <dsp:nvSpPr>
        <dsp:cNvPr id="0" name=""/>
        <dsp:cNvSpPr/>
      </dsp:nvSpPr>
      <dsp:spPr>
        <a:xfrm>
          <a:off x="5143970" y="1477595"/>
          <a:ext cx="3710701" cy="673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9ABB8-8643-44C1-8CE5-2E09912DFA0C}">
      <dsp:nvSpPr>
        <dsp:cNvPr id="0" name=""/>
        <dsp:cNvSpPr/>
      </dsp:nvSpPr>
      <dsp:spPr>
        <a:xfrm>
          <a:off x="5261835" y="1589567"/>
          <a:ext cx="3710701" cy="673598"/>
        </a:xfrm>
        <a:prstGeom prst="roundRect">
          <a:avLst>
            <a:gd name="adj" fmla="val 10000"/>
          </a:avLst>
        </a:prstGeom>
        <a:solidFill>
          <a:srgbClr val="D60093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Équipe mobile pluridisciplinaire de soins palliatifs </a:t>
          </a:r>
          <a:endParaRPr lang="fr-FR" sz="1700" kern="1200" dirty="0"/>
        </a:p>
      </dsp:txBody>
      <dsp:txXfrm>
        <a:off x="5281564" y="1609296"/>
        <a:ext cx="3671243" cy="634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41DAC-D0C5-4D49-9AB7-46B453BA9245}">
      <dsp:nvSpPr>
        <dsp:cNvPr id="0" name=""/>
        <dsp:cNvSpPr/>
      </dsp:nvSpPr>
      <dsp:spPr>
        <a:xfrm>
          <a:off x="0" y="0"/>
          <a:ext cx="8792485" cy="8517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328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2002</a:t>
          </a:r>
          <a:r>
            <a:rPr lang="fr-FR" sz="2400" kern="1200" dirty="0" smtClean="0"/>
            <a:t>: Loi relative à l’euthanasie</a:t>
          </a:r>
          <a:endParaRPr lang="fr-FR" sz="2400" kern="1200" dirty="0"/>
        </a:p>
      </dsp:txBody>
      <dsp:txXfrm>
        <a:off x="0" y="212929"/>
        <a:ext cx="8579556" cy="425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71B75-A6FC-4B85-8DE8-91D858451188}">
      <dsp:nvSpPr>
        <dsp:cNvPr id="0" name=""/>
        <dsp:cNvSpPr/>
      </dsp:nvSpPr>
      <dsp:spPr>
        <a:xfrm>
          <a:off x="1" y="160632"/>
          <a:ext cx="413163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accent4"/>
              </a:solidFill>
            </a:rPr>
            <a:t>Décès attendu à brève échéance</a:t>
          </a:r>
          <a:endParaRPr lang="fr-FR" sz="1700" kern="1200" dirty="0">
            <a:solidFill>
              <a:schemeClr val="accent4"/>
            </a:solidFill>
          </a:endParaRPr>
        </a:p>
      </dsp:txBody>
      <dsp:txXfrm>
        <a:off x="1" y="160632"/>
        <a:ext cx="4131633" cy="489600"/>
      </dsp:txXfrm>
    </dsp:sp>
    <dsp:sp modelId="{BD5140F3-8C87-4B82-97D7-F48AE1646D4F}">
      <dsp:nvSpPr>
        <dsp:cNvPr id="0" name=""/>
        <dsp:cNvSpPr/>
      </dsp:nvSpPr>
      <dsp:spPr>
        <a:xfrm>
          <a:off x="43" y="591182"/>
          <a:ext cx="4131633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Médecin indépendant ( à l’égard du patient et du médecin)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Médecin compétent quant à la pathologie concernée.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La consultation est demandée clairement au médecin pour 1 second avis.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Le médecin prend connaissance du dossier médical du patient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Le médecin examine le patient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Rédige un rapport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43" y="591182"/>
        <a:ext cx="4131633" cy="3079890"/>
      </dsp:txXfrm>
    </dsp:sp>
    <dsp:sp modelId="{5F58D873-8F2A-4B95-A31D-33DE3486C21B}">
      <dsp:nvSpPr>
        <dsp:cNvPr id="0" name=""/>
        <dsp:cNvSpPr/>
      </dsp:nvSpPr>
      <dsp:spPr>
        <a:xfrm>
          <a:off x="4710105" y="101581"/>
          <a:ext cx="413163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chemeClr val="accent4"/>
              </a:solidFill>
            </a:rPr>
            <a:t>Décès non attendu à brève échéance</a:t>
          </a:r>
          <a:endParaRPr lang="fr-FR" sz="1700" kern="1200" dirty="0">
            <a:solidFill>
              <a:schemeClr val="accent4"/>
            </a:solidFill>
          </a:endParaRPr>
        </a:p>
      </dsp:txBody>
      <dsp:txXfrm>
        <a:off x="4710105" y="101581"/>
        <a:ext cx="4131633" cy="489600"/>
      </dsp:txXfrm>
    </dsp:sp>
    <dsp:sp modelId="{13AC428C-09AF-4079-A28E-54309D04E202}">
      <dsp:nvSpPr>
        <dsp:cNvPr id="0" name=""/>
        <dsp:cNvSpPr/>
      </dsp:nvSpPr>
      <dsp:spPr>
        <a:xfrm>
          <a:off x="4710105" y="591182"/>
          <a:ext cx="4131633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Second médecin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Psychiatre ou spécialiste de la pathologie concernée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Rédige un rapport</a:t>
          </a:r>
          <a:endParaRPr lang="fr-FR" sz="1700" kern="1200" dirty="0"/>
        </a:p>
      </dsp:txBody>
      <dsp:txXfrm>
        <a:off x="4710105" y="591182"/>
        <a:ext cx="4131633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57C2F-F542-4A21-894B-9116F1E824BD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0BC9-D1CF-4672-B646-C1F54E9ADB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6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599" y="-686144"/>
            <a:ext cx="11185662" cy="7986564"/>
          </a:xfrm>
          <a:prstGeom prst="rect">
            <a:avLst/>
          </a:prstGeom>
        </p:spPr>
      </p:pic>
      <p:grpSp>
        <p:nvGrpSpPr>
          <p:cNvPr id="21" name="Groupe 20"/>
          <p:cNvGrpSpPr/>
          <p:nvPr userDrawn="1"/>
        </p:nvGrpSpPr>
        <p:grpSpPr>
          <a:xfrm>
            <a:off x="-505792" y="1174243"/>
            <a:ext cx="9748354" cy="5850112"/>
            <a:chOff x="-505792" y="1174243"/>
            <a:chExt cx="9748354" cy="5850112"/>
          </a:xfrm>
        </p:grpSpPr>
        <p:grpSp>
          <p:nvGrpSpPr>
            <p:cNvPr id="7" name="Groupe 6"/>
            <p:cNvGrpSpPr/>
            <p:nvPr userDrawn="1"/>
          </p:nvGrpSpPr>
          <p:grpSpPr>
            <a:xfrm>
              <a:off x="-505792" y="1174243"/>
              <a:ext cx="9748354" cy="5850112"/>
              <a:chOff x="-505792" y="1174243"/>
              <a:chExt cx="9748354" cy="5850112"/>
            </a:xfrm>
          </p:grpSpPr>
          <p:grpSp>
            <p:nvGrpSpPr>
              <p:cNvPr id="6" name="Groupe 5"/>
              <p:cNvGrpSpPr/>
              <p:nvPr userDrawn="1"/>
            </p:nvGrpSpPr>
            <p:grpSpPr>
              <a:xfrm>
                <a:off x="-505792" y="1174243"/>
                <a:ext cx="9116228" cy="4207380"/>
                <a:chOff x="-505792" y="1174243"/>
                <a:chExt cx="9116228" cy="4207380"/>
              </a:xfrm>
            </p:grpSpPr>
            <p:sp>
              <p:nvSpPr>
                <p:cNvPr id="5" name="Rectangle 4"/>
                <p:cNvSpPr/>
                <p:nvPr userDrawn="1"/>
              </p:nvSpPr>
              <p:spPr>
                <a:xfrm>
                  <a:off x="-505792" y="2073728"/>
                  <a:ext cx="6716092" cy="238597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6" name="Rectangle 15"/>
                <p:cNvSpPr/>
                <p:nvPr userDrawn="1"/>
              </p:nvSpPr>
              <p:spPr>
                <a:xfrm>
                  <a:off x="5676736" y="1174243"/>
                  <a:ext cx="2933700" cy="420738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BE"/>
                </a:p>
              </p:txBody>
            </p:sp>
          </p:grpSp>
          <p:sp>
            <p:nvSpPr>
              <p:cNvPr id="19" name="Rectangle 18"/>
              <p:cNvSpPr/>
              <p:nvPr userDrawn="1"/>
            </p:nvSpPr>
            <p:spPr>
              <a:xfrm>
                <a:off x="6308862" y="2816975"/>
                <a:ext cx="2933700" cy="420738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BE"/>
              </a:p>
            </p:txBody>
          </p:sp>
        </p:grpSp>
        <p:sp>
          <p:nvSpPr>
            <p:cNvPr id="20" name="Rectangle 19"/>
            <p:cNvSpPr/>
            <p:nvPr userDrawn="1"/>
          </p:nvSpPr>
          <p:spPr>
            <a:xfrm>
              <a:off x="2286001" y="1869621"/>
              <a:ext cx="1877785" cy="824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</p:grp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2700"/>
            <a:ext cx="9144000" cy="38989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889702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31640" y="5667378"/>
            <a:ext cx="2912368" cy="30777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defRPr lang="fr-BE" sz="2000" b="0" dirty="0">
                <a:solidFill>
                  <a:srgbClr val="57565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62" y="4980086"/>
            <a:ext cx="2613592" cy="1866106"/>
          </a:xfrm>
          <a:prstGeom prst="rect">
            <a:avLst/>
          </a:prstGeom>
        </p:spPr>
      </p:pic>
      <p:grpSp>
        <p:nvGrpSpPr>
          <p:cNvPr id="23" name="Groupe 22"/>
          <p:cNvGrpSpPr/>
          <p:nvPr userDrawn="1"/>
        </p:nvGrpSpPr>
        <p:grpSpPr>
          <a:xfrm flipV="1">
            <a:off x="1" y="3744684"/>
            <a:ext cx="9242561" cy="1636939"/>
            <a:chOff x="650080" y="6631938"/>
            <a:chExt cx="2855191" cy="0"/>
          </a:xfrm>
        </p:grpSpPr>
        <p:cxnSp>
          <p:nvCxnSpPr>
            <p:cNvPr id="24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rgbClr val="D200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4"/>
            <p:cNvCxnSpPr/>
            <p:nvPr/>
          </p:nvCxnSpPr>
          <p:spPr>
            <a:xfrm>
              <a:off x="2791473" y="6631938"/>
              <a:ext cx="713798" cy="0"/>
            </a:xfrm>
            <a:prstGeom prst="line">
              <a:avLst/>
            </a:prstGeom>
            <a:ln w="9525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6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ge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866" y="-271776"/>
            <a:ext cx="10360410" cy="731557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49" y="-2837823"/>
            <a:ext cx="9521370" cy="9797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7864" y="914400"/>
            <a:ext cx="5338936" cy="1785104"/>
          </a:xfrm>
        </p:spPr>
        <p:txBody>
          <a:bodyPr/>
          <a:lstStyle>
            <a:lvl1pPr>
              <a:defRPr>
                <a:solidFill>
                  <a:srgbClr val="575656"/>
                </a:solidFill>
              </a:defRPr>
            </a:lvl1pPr>
            <a:lvl2pPr>
              <a:defRPr>
                <a:solidFill>
                  <a:srgbClr val="575656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575656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575656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575656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3" y="5901837"/>
            <a:ext cx="1121952" cy="801074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8148277" y="6029272"/>
            <a:ext cx="722244" cy="769347"/>
            <a:chOff x="8148277" y="6029272"/>
            <a:chExt cx="722244" cy="769347"/>
          </a:xfrm>
        </p:grpSpPr>
        <p:pic>
          <p:nvPicPr>
            <p:cNvPr id="77" name="Image 76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5" t="28877" r="3855" b="60810"/>
            <a:stretch/>
          </p:blipFill>
          <p:spPr>
            <a:xfrm>
              <a:off x="8148277" y="6029272"/>
              <a:ext cx="722244" cy="769347"/>
            </a:xfrm>
            <a:prstGeom prst="rect">
              <a:avLst/>
            </a:prstGeom>
          </p:spPr>
        </p:pic>
        <p:sp>
          <p:nvSpPr>
            <p:cNvPr id="6" name="Ellipse 5"/>
            <p:cNvSpPr/>
            <p:nvPr userDrawn="1"/>
          </p:nvSpPr>
          <p:spPr>
            <a:xfrm>
              <a:off x="8274471" y="6105474"/>
              <a:ext cx="490537" cy="49053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88" name="Espace réservé du numéro de diapositive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267935" y="6242121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rgbClr val="575656"/>
                </a:solidFill>
              </a:defRPr>
            </a:lvl1pPr>
          </a:lstStyle>
          <a:p>
            <a:fld id="{F5702B79-9628-436A-AB8D-4AC049596EAA}" type="slidenum">
              <a:rPr lang="fr-BE" smtClean="0"/>
              <a:pPr/>
              <a:t>‹N°›</a:t>
            </a:fld>
            <a:endParaRPr lang="fr-BE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1429674" y="6392375"/>
            <a:ext cx="6660000" cy="0"/>
            <a:chOff x="1365563" y="6508226"/>
            <a:chExt cx="7156284" cy="0"/>
          </a:xfrm>
        </p:grpSpPr>
        <p:cxnSp>
          <p:nvCxnSpPr>
            <p:cNvPr id="23" name="Straight Connector 21"/>
            <p:cNvCxnSpPr/>
            <p:nvPr/>
          </p:nvCxnSpPr>
          <p:spPr>
            <a:xfrm flipV="1">
              <a:off x="1365563" y="6508226"/>
              <a:ext cx="1722419" cy="0"/>
            </a:xfrm>
            <a:prstGeom prst="line">
              <a:avLst/>
            </a:prstGeom>
            <a:ln w="9525">
              <a:solidFill>
                <a:srgbClr val="EA5B0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 flipV="1">
              <a:off x="3087982" y="6508226"/>
              <a:ext cx="1722419" cy="0"/>
            </a:xfrm>
            <a:prstGeom prst="line">
              <a:avLst/>
            </a:prstGeom>
            <a:ln w="9525">
              <a:solidFill>
                <a:srgbClr val="95C1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flipV="1">
              <a:off x="4810398" y="6508226"/>
              <a:ext cx="1722419" cy="0"/>
            </a:xfrm>
            <a:prstGeom prst="line">
              <a:avLst/>
            </a:prstGeom>
            <a:ln w="9525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>
              <a:off x="6532813" y="6508226"/>
              <a:ext cx="1989034" cy="0"/>
            </a:xfrm>
            <a:prstGeom prst="line">
              <a:avLst/>
            </a:prstGeom>
            <a:ln w="9525">
              <a:solidFill>
                <a:srgbClr val="E3061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 userDrawn="1"/>
        </p:nvGrpSpPr>
        <p:grpSpPr>
          <a:xfrm flipH="1">
            <a:off x="1440110" y="6364395"/>
            <a:ext cx="6660000" cy="2600"/>
            <a:chOff x="1090619" y="6248400"/>
            <a:chExt cx="7143742" cy="2600"/>
          </a:xfrm>
        </p:grpSpPr>
        <p:cxnSp>
          <p:nvCxnSpPr>
            <p:cNvPr id="28" name="Straight Connector 21"/>
            <p:cNvCxnSpPr/>
            <p:nvPr userDrawn="1"/>
          </p:nvCxnSpPr>
          <p:spPr>
            <a:xfrm>
              <a:off x="1090619" y="6248400"/>
              <a:ext cx="1997361" cy="2600"/>
            </a:xfrm>
            <a:prstGeom prst="line">
              <a:avLst/>
            </a:prstGeom>
            <a:ln w="9525">
              <a:solidFill>
                <a:srgbClr val="EA5B0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2"/>
            <p:cNvCxnSpPr/>
            <p:nvPr userDrawn="1"/>
          </p:nvCxnSpPr>
          <p:spPr>
            <a:xfrm flipV="1">
              <a:off x="3087981" y="6251000"/>
              <a:ext cx="1722419" cy="0"/>
            </a:xfrm>
            <a:prstGeom prst="line">
              <a:avLst/>
            </a:prstGeom>
            <a:ln w="9525">
              <a:solidFill>
                <a:srgbClr val="95C1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3"/>
            <p:cNvCxnSpPr/>
            <p:nvPr userDrawn="1"/>
          </p:nvCxnSpPr>
          <p:spPr>
            <a:xfrm flipV="1">
              <a:off x="4810397" y="6251000"/>
              <a:ext cx="1722419" cy="0"/>
            </a:xfrm>
            <a:prstGeom prst="line">
              <a:avLst/>
            </a:prstGeom>
            <a:ln w="9525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4"/>
            <p:cNvCxnSpPr/>
            <p:nvPr userDrawn="1"/>
          </p:nvCxnSpPr>
          <p:spPr>
            <a:xfrm>
              <a:off x="6532815" y="6251000"/>
              <a:ext cx="1701546" cy="0"/>
            </a:xfrm>
            <a:prstGeom prst="line">
              <a:avLst/>
            </a:prstGeom>
            <a:ln w="9525">
              <a:solidFill>
                <a:srgbClr val="E3061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35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7643688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9388" y="857250"/>
            <a:ext cx="8856538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267935" y="6242121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rgbClr val="575656"/>
                </a:solidFill>
              </a:defRPr>
            </a:lvl1pPr>
          </a:lstStyle>
          <a:p>
            <a:fld id="{F5702B79-9628-436A-AB8D-4AC049596EAA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079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gne"/>
          <p:cNvSpPr/>
          <p:nvPr/>
        </p:nvSpPr>
        <p:spPr>
          <a:xfrm flipV="1">
            <a:off x="285750" y="698315"/>
            <a:ext cx="8572500" cy="186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4109" tIns="24109" rIns="24109" bIns="24109"/>
          <a:lstStyle/>
          <a:p>
            <a:pPr>
              <a:defRPr>
                <a:solidFill>
                  <a:srgbClr val="838787"/>
                </a:solidFill>
              </a:defRPr>
            </a:pPr>
            <a:endParaRPr sz="949"/>
          </a:p>
        </p:txBody>
      </p:sp>
      <p:sp>
        <p:nvSpPr>
          <p:cNvPr id="10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85750" y="321470"/>
            <a:ext cx="7858125" cy="973343"/>
          </a:xfrm>
          <a:prstGeom prst="rect">
            <a:avLst/>
          </a:prstGeom>
        </p:spPr>
        <p:txBody>
          <a:bodyPr/>
          <a:lstStyle>
            <a:lvl1pPr defTabSz="241093">
              <a:spcBef>
                <a:spcPts val="0"/>
              </a:spcBef>
              <a:defRPr sz="1265" spc="63">
                <a:solidFill>
                  <a:srgbClr val="838787"/>
                </a:solidFill>
              </a:defRPr>
            </a:lvl1pPr>
            <a:lvl2pPr marL="399851" indent="-165455" defTabSz="241093">
              <a:spcBef>
                <a:spcPts val="0"/>
              </a:spcBef>
              <a:buSzPct val="104999"/>
              <a:buChar char="‣"/>
              <a:defRPr sz="1265" spc="63">
                <a:solidFill>
                  <a:srgbClr val="838787"/>
                </a:solidFill>
              </a:defRPr>
            </a:lvl2pPr>
            <a:lvl3pPr marL="634247" indent="-165455" defTabSz="241093">
              <a:spcBef>
                <a:spcPts val="0"/>
              </a:spcBef>
              <a:buSzPct val="104999"/>
              <a:buChar char="‣"/>
              <a:defRPr sz="1265" spc="63">
                <a:solidFill>
                  <a:srgbClr val="838787"/>
                </a:solidFill>
              </a:defRPr>
            </a:lvl3pPr>
            <a:lvl4pPr marL="868643" indent="-165455" defTabSz="241093">
              <a:spcBef>
                <a:spcPts val="0"/>
              </a:spcBef>
              <a:buSzPct val="104999"/>
              <a:buChar char="‣"/>
              <a:defRPr sz="1265" spc="63">
                <a:solidFill>
                  <a:srgbClr val="838787"/>
                </a:solidFill>
              </a:defRPr>
            </a:lvl4pPr>
            <a:lvl5pPr marL="1103039" indent="-165455" defTabSz="241093">
              <a:spcBef>
                <a:spcPts val="0"/>
              </a:spcBef>
              <a:buSzPct val="104999"/>
              <a:buChar char="‣"/>
              <a:defRPr sz="1265" spc="63">
                <a:solidFill>
                  <a:srgbClr val="838787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Texte niveau 1…"/>
          <p:cNvSpPr txBox="1">
            <a:spLocks noGrp="1"/>
          </p:cNvSpPr>
          <p:nvPr>
            <p:ph type="body" idx="13"/>
          </p:nvPr>
        </p:nvSpPr>
        <p:spPr>
          <a:xfrm>
            <a:off x="285750" y="1928812"/>
            <a:ext cx="8572500" cy="523220"/>
          </a:xfrm>
          <a:prstGeom prst="rect">
            <a:avLst/>
          </a:prstGeom>
        </p:spPr>
        <p:txBody>
          <a:bodyPr anchor="t"/>
          <a:lstStyle>
            <a:lvl1pPr marL="333375" indent="-333375">
              <a:lnSpc>
                <a:spcPct val="100000"/>
              </a:lnSpc>
              <a:spcBef>
                <a:spcPts val="2100"/>
              </a:spcBef>
              <a:buClr>
                <a:schemeClr val="accent1"/>
              </a:buClr>
              <a:buSzPct val="104999"/>
              <a:buFont typeface="Avenir Next"/>
              <a:buChar char="▸"/>
              <a:defRPr sz="3400" cap="none">
                <a:solidFill>
                  <a:srgbClr val="838787"/>
                </a:solidFill>
                <a:latin typeface="Avenir Next Medium"/>
                <a:sym typeface="Avenir Next Medium"/>
              </a:defRPr>
            </a:lvl1pPr>
          </a:lstStyle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sz="34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10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68719" y="372011"/>
            <a:ext cx="286100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72657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jpg"/><Relationship Id="rId5" Type="http://schemas.openxmlformats.org/officeDocument/2006/relationships/theme" Target="../theme/theme1.xml"/><Relationship Id="rId15" Type="http://schemas.openxmlformats.org/officeDocument/2006/relationships/image" Target="../media/image4.png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3750" y="-187983"/>
            <a:ext cx="11349676" cy="801410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6" y="-2902857"/>
            <a:ext cx="9521370" cy="9797143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9597004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179512" y="107340"/>
            <a:ext cx="885653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  <p:custDataLst>
              <p:tags r:id="rId9"/>
            </p:custDataLst>
          </p:nvPr>
        </p:nvSpPr>
        <p:spPr>
          <a:xfrm>
            <a:off x="179388" y="857250"/>
            <a:ext cx="8856538" cy="142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grpSp>
        <p:nvGrpSpPr>
          <p:cNvPr id="56" name="Groupe 55"/>
          <p:cNvGrpSpPr/>
          <p:nvPr userDrawn="1"/>
        </p:nvGrpSpPr>
        <p:grpSpPr>
          <a:xfrm>
            <a:off x="8148277" y="6029272"/>
            <a:ext cx="722244" cy="769347"/>
            <a:chOff x="8148277" y="6029272"/>
            <a:chExt cx="722244" cy="769347"/>
          </a:xfrm>
        </p:grpSpPr>
        <p:pic>
          <p:nvPicPr>
            <p:cNvPr id="57" name="Image 56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5" t="28877" r="3855" b="60810"/>
            <a:stretch/>
          </p:blipFill>
          <p:spPr>
            <a:xfrm>
              <a:off x="8148277" y="6029272"/>
              <a:ext cx="722244" cy="769347"/>
            </a:xfrm>
            <a:prstGeom prst="rect">
              <a:avLst/>
            </a:prstGeom>
          </p:spPr>
        </p:pic>
        <p:sp>
          <p:nvSpPr>
            <p:cNvPr id="58" name="Ellipse 57"/>
            <p:cNvSpPr/>
            <p:nvPr userDrawn="1"/>
          </p:nvSpPr>
          <p:spPr>
            <a:xfrm>
              <a:off x="8274471" y="6105474"/>
              <a:ext cx="490537" cy="49053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</p:grpSp>
      <p:sp>
        <p:nvSpPr>
          <p:cNvPr id="45" name="Espace réservé du numéro de diapositive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255235" y="6253027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rgbClr val="575656"/>
                </a:solidFill>
              </a:defRPr>
            </a:lvl1pPr>
          </a:lstStyle>
          <a:p>
            <a:fld id="{F5702B79-9628-436A-AB8D-4AC049596EAA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3" y="5901837"/>
            <a:ext cx="1121952" cy="801074"/>
          </a:xfrm>
          <a:prstGeom prst="rect">
            <a:avLst/>
          </a:prstGeom>
        </p:spPr>
      </p:pic>
      <p:grpSp>
        <p:nvGrpSpPr>
          <p:cNvPr id="24" name="Groupe 23"/>
          <p:cNvGrpSpPr/>
          <p:nvPr userDrawn="1"/>
        </p:nvGrpSpPr>
        <p:grpSpPr>
          <a:xfrm>
            <a:off x="1429674" y="6392375"/>
            <a:ext cx="6660000" cy="0"/>
            <a:chOff x="1365563" y="6508226"/>
            <a:chExt cx="7156284" cy="0"/>
          </a:xfrm>
        </p:grpSpPr>
        <p:cxnSp>
          <p:nvCxnSpPr>
            <p:cNvPr id="25" name="Straight Connector 21"/>
            <p:cNvCxnSpPr/>
            <p:nvPr/>
          </p:nvCxnSpPr>
          <p:spPr>
            <a:xfrm flipV="1">
              <a:off x="1365563" y="6508226"/>
              <a:ext cx="1722419" cy="0"/>
            </a:xfrm>
            <a:prstGeom prst="line">
              <a:avLst/>
            </a:prstGeom>
            <a:ln w="9525">
              <a:solidFill>
                <a:srgbClr val="EA5B0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"/>
            <p:cNvCxnSpPr/>
            <p:nvPr/>
          </p:nvCxnSpPr>
          <p:spPr>
            <a:xfrm flipV="1">
              <a:off x="3087982" y="6508226"/>
              <a:ext cx="1722419" cy="0"/>
            </a:xfrm>
            <a:prstGeom prst="line">
              <a:avLst/>
            </a:prstGeom>
            <a:ln w="9525">
              <a:solidFill>
                <a:srgbClr val="95C1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3"/>
            <p:cNvCxnSpPr/>
            <p:nvPr/>
          </p:nvCxnSpPr>
          <p:spPr>
            <a:xfrm flipV="1">
              <a:off x="4810398" y="6508226"/>
              <a:ext cx="1722419" cy="0"/>
            </a:xfrm>
            <a:prstGeom prst="line">
              <a:avLst/>
            </a:prstGeom>
            <a:ln w="9525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4"/>
            <p:cNvCxnSpPr/>
            <p:nvPr/>
          </p:nvCxnSpPr>
          <p:spPr>
            <a:xfrm>
              <a:off x="6532813" y="6508226"/>
              <a:ext cx="1989034" cy="0"/>
            </a:xfrm>
            <a:prstGeom prst="line">
              <a:avLst/>
            </a:prstGeom>
            <a:ln w="9525">
              <a:solidFill>
                <a:srgbClr val="E3061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 userDrawn="1"/>
        </p:nvGrpSpPr>
        <p:grpSpPr>
          <a:xfrm flipH="1">
            <a:off x="1440110" y="6364395"/>
            <a:ext cx="6660000" cy="2600"/>
            <a:chOff x="1090619" y="6248400"/>
            <a:chExt cx="7143742" cy="2600"/>
          </a:xfrm>
        </p:grpSpPr>
        <p:cxnSp>
          <p:nvCxnSpPr>
            <p:cNvPr id="31" name="Straight Connector 21"/>
            <p:cNvCxnSpPr/>
            <p:nvPr userDrawn="1"/>
          </p:nvCxnSpPr>
          <p:spPr>
            <a:xfrm>
              <a:off x="1090619" y="6248400"/>
              <a:ext cx="1997361" cy="2600"/>
            </a:xfrm>
            <a:prstGeom prst="line">
              <a:avLst/>
            </a:prstGeom>
            <a:ln w="9525">
              <a:solidFill>
                <a:srgbClr val="EA5B0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2"/>
            <p:cNvCxnSpPr/>
            <p:nvPr userDrawn="1"/>
          </p:nvCxnSpPr>
          <p:spPr>
            <a:xfrm flipV="1">
              <a:off x="3087981" y="6251000"/>
              <a:ext cx="1722419" cy="0"/>
            </a:xfrm>
            <a:prstGeom prst="line">
              <a:avLst/>
            </a:prstGeom>
            <a:ln w="9525">
              <a:solidFill>
                <a:srgbClr val="95C1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"/>
            <p:cNvCxnSpPr/>
            <p:nvPr userDrawn="1"/>
          </p:nvCxnSpPr>
          <p:spPr>
            <a:xfrm flipV="1">
              <a:off x="4810397" y="6251000"/>
              <a:ext cx="1722419" cy="0"/>
            </a:xfrm>
            <a:prstGeom prst="line">
              <a:avLst/>
            </a:prstGeom>
            <a:ln w="9525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4"/>
            <p:cNvCxnSpPr/>
            <p:nvPr userDrawn="1"/>
          </p:nvCxnSpPr>
          <p:spPr>
            <a:xfrm>
              <a:off x="6532815" y="6251000"/>
              <a:ext cx="1701546" cy="0"/>
            </a:xfrm>
            <a:prstGeom prst="line">
              <a:avLst/>
            </a:prstGeom>
            <a:ln w="9525">
              <a:solidFill>
                <a:srgbClr val="E3061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83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005CA9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rgbClr val="005CA9"/>
          </a:solidFill>
          <a:latin typeface="+mn-lt"/>
          <a:ea typeface="+mn-ea"/>
          <a:cs typeface="+mn-cs"/>
        </a:defRPr>
      </a:lvl2pPr>
      <a:lvl3pPr marL="561975" indent="-228600" algn="l" defTabSz="914400" rtl="0" eaLnBrk="1" latinLnBrk="0" hangingPunct="1">
        <a:spcBef>
          <a:spcPct val="20000"/>
        </a:spcBef>
        <a:buClr>
          <a:schemeClr val="tx1"/>
        </a:buClr>
        <a:buFontTx/>
        <a:buBlip>
          <a:blip r:embed="rId18"/>
        </a:buBlip>
        <a:defRPr sz="1600" kern="1200">
          <a:solidFill>
            <a:srgbClr val="005CA9"/>
          </a:solidFill>
          <a:latin typeface="+mn-lt"/>
          <a:ea typeface="+mn-ea"/>
          <a:cs typeface="+mn-cs"/>
        </a:defRPr>
      </a:lvl3pPr>
      <a:lvl4pPr marL="838200" indent="-228600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Arial" pitchFamily="34" charset="0"/>
        <a:buChar char="‒"/>
        <a:defRPr sz="1600" kern="1200">
          <a:solidFill>
            <a:srgbClr val="005CA9"/>
          </a:solidFill>
          <a:latin typeface="+mn-lt"/>
          <a:ea typeface="+mn-ea"/>
          <a:cs typeface="+mn-cs"/>
        </a:defRPr>
      </a:lvl4pPr>
      <a:lvl5pPr marL="1114425" indent="-228600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Wingdings" pitchFamily="2" charset="2"/>
        <a:buChar char="§"/>
        <a:defRPr sz="1600" kern="1200">
          <a:solidFill>
            <a:srgbClr val="005CA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307983" y="2634712"/>
            <a:ext cx="5951611" cy="1477328"/>
          </a:xfrm>
          <a:effectLst/>
        </p:spPr>
        <p:txBody>
          <a:bodyPr/>
          <a:lstStyle/>
          <a:p>
            <a:r>
              <a:rPr lang="fr-BE" dirty="0" smtClean="0">
                <a:solidFill>
                  <a:srgbClr val="00B0F0"/>
                </a:solidFill>
              </a:rPr>
              <a:t>Euthanasie </a:t>
            </a:r>
            <a:br>
              <a:rPr lang="fr-BE" dirty="0" smtClean="0">
                <a:solidFill>
                  <a:srgbClr val="00B0F0"/>
                </a:solidFill>
              </a:rPr>
            </a:br>
            <a:r>
              <a:rPr lang="fr-BE" dirty="0" smtClean="0">
                <a:solidFill>
                  <a:srgbClr val="00B0F0"/>
                </a:solidFill>
              </a:rPr>
              <a:t>gérer une demande d’euthanasie</a:t>
            </a:r>
            <a:r>
              <a:rPr lang="fr-BE" dirty="0" smtClean="0">
                <a:solidFill>
                  <a:srgbClr val="00B0F0"/>
                </a:solidFill>
              </a:rPr>
              <a:t/>
            </a:r>
            <a:br>
              <a:rPr lang="fr-BE" dirty="0" smtClean="0">
                <a:solidFill>
                  <a:srgbClr val="00B0F0"/>
                </a:solidFill>
              </a:rPr>
            </a:br>
            <a:r>
              <a:rPr lang="fr-BE" dirty="0">
                <a:solidFill>
                  <a:srgbClr val="00B0F0"/>
                </a:solidFill>
              </a:rPr>
              <a:t/>
            </a:r>
            <a:br>
              <a:rPr lang="fr-BE" dirty="0">
                <a:solidFill>
                  <a:srgbClr val="00B0F0"/>
                </a:solidFill>
              </a:rPr>
            </a:br>
            <a:endParaRPr lang="fr-BE" dirty="0">
              <a:solidFill>
                <a:srgbClr val="00B0F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1959" y="4832276"/>
            <a:ext cx="3872049" cy="2031325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Barbara Plehiers barbara.plehiers@humani.be</a:t>
            </a:r>
          </a:p>
          <a:p>
            <a:pPr>
              <a:buNone/>
            </a:pPr>
            <a:r>
              <a:rPr lang="fr-BE" dirty="0" smtClean="0"/>
              <a:t>Médecin cheffe de clinique des soins palliatifs</a:t>
            </a:r>
          </a:p>
          <a:p>
            <a:pPr>
              <a:buNone/>
            </a:pPr>
            <a:r>
              <a:rPr lang="fr-BE" dirty="0" smtClean="0"/>
              <a:t>CHU Charleroi</a:t>
            </a:r>
          </a:p>
          <a:p>
            <a:pPr>
              <a:buNone/>
            </a:pPr>
            <a:r>
              <a:rPr lang="fr-BE" dirty="0" smtClean="0"/>
              <a:t>Avril 2024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503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3"/>
          <p:cNvGraphicFramePr>
            <a:graphicFrameLocks/>
          </p:cNvGraphicFramePr>
          <p:nvPr>
            <p:extLst/>
          </p:nvPr>
        </p:nvGraphicFramePr>
        <p:xfrm>
          <a:off x="1" y="1379349"/>
          <a:ext cx="8973518" cy="531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138047" y="340963"/>
            <a:ext cx="483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La consultation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3209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32" y="0"/>
            <a:ext cx="2834886" cy="676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002" y="3495183"/>
            <a:ext cx="2932430" cy="26702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193" y="1377269"/>
            <a:ext cx="2621507" cy="18777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261" y="5043764"/>
            <a:ext cx="2621507" cy="18777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44899" y="5587554"/>
            <a:ext cx="1466850" cy="866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dirty="0" smtClean="0">
                <a:solidFill>
                  <a:schemeClr val="accent4"/>
                </a:solidFill>
              </a:rPr>
              <a:t>Spécialistes </a:t>
            </a:r>
            <a:endParaRPr lang="fr-BE" dirty="0"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9282" y="2054671"/>
            <a:ext cx="2541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Comment vais-je mourir?</a:t>
            </a:r>
          </a:p>
          <a:p>
            <a:r>
              <a:rPr lang="fr-BE" dirty="0" smtClean="0"/>
              <a:t>Ce que je veux</a:t>
            </a:r>
          </a:p>
          <a:p>
            <a:r>
              <a:rPr lang="fr-BE" dirty="0" smtClean="0"/>
              <a:t>Ce que je ne veux pas</a:t>
            </a:r>
          </a:p>
          <a:p>
            <a:r>
              <a:rPr lang="fr-BE" dirty="0" smtClean="0"/>
              <a:t>Ce dont j’ai peur</a:t>
            </a:r>
            <a:endParaRPr lang="fr-BE" dirty="0"/>
          </a:p>
        </p:txBody>
      </p:sp>
      <p:sp>
        <p:nvSpPr>
          <p:cNvPr id="18" name="Plaque 17"/>
          <p:cNvSpPr/>
          <p:nvPr/>
        </p:nvSpPr>
        <p:spPr>
          <a:xfrm>
            <a:off x="-561974" y="495300"/>
            <a:ext cx="5276850" cy="4352978"/>
          </a:xfrm>
          <a:prstGeom prst="bevel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290" y="1095469"/>
            <a:ext cx="951375" cy="1068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2" y="1070881"/>
            <a:ext cx="797253" cy="1117645"/>
          </a:xfrm>
          <a:prstGeom prst="rect">
            <a:avLst/>
          </a:prstGeom>
        </p:spPr>
      </p:pic>
      <p:pic>
        <p:nvPicPr>
          <p:cNvPr id="6" name="Image 5" descr="Image vectorielle gratuite: Infirmière, Dessins Animés - Image gratuite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691"/>
            <a:ext cx="787625" cy="1254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86" y="4122759"/>
            <a:ext cx="1191939" cy="1645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dirty="0" smtClean="0"/>
              <a:t>ICSP</a:t>
            </a:r>
            <a:endParaRPr lang="fr-BE" dirty="0"/>
          </a:p>
        </p:txBody>
      </p:sp>
      <p:pic>
        <p:nvPicPr>
          <p:cNvPr id="11" name="Image 10" descr="5º Educación Primaria: Unité 2: En famill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91" y="3268921"/>
            <a:ext cx="1605096" cy="92092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272959" y="4122759"/>
            <a:ext cx="1825997" cy="1645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dirty="0" smtClean="0"/>
              <a:t>Aidants proches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21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32" y="0"/>
            <a:ext cx="2834886" cy="676715"/>
          </a:xfrm>
          <a:prstGeom prst="rect">
            <a:avLst/>
          </a:prstGeom>
        </p:spPr>
      </p:pic>
      <p:sp>
        <p:nvSpPr>
          <p:cNvPr id="18" name="Plaque 17"/>
          <p:cNvSpPr/>
          <p:nvPr/>
        </p:nvSpPr>
        <p:spPr>
          <a:xfrm>
            <a:off x="780114" y="676715"/>
            <a:ext cx="7142904" cy="5295460"/>
          </a:xfrm>
          <a:prstGeom prst="bevel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2819400" y="1410959"/>
            <a:ext cx="3166290" cy="1200329"/>
          </a:xfrm>
          <a:prstGeom prst="rect">
            <a:avLst/>
          </a:prstGeom>
          <a:noFill/>
          <a:ln>
            <a:solidFill>
              <a:srgbClr val="005CA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Écouter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Expliquer le cadre de la loi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Formuler les souhaits des patients et aidants proches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2819400" y="2857500"/>
            <a:ext cx="316629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Préparer le dossier pour que tout soit en ordre le jour où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Formuler le second avis pour le médecin traitant.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Préparer le dossier pour que l’euthanasie soit possible au plus vite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2295525" y="809625"/>
            <a:ext cx="43953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DEMANDE D’EUTHANASIE</a:t>
            </a: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44" y="1381926"/>
            <a:ext cx="1146042" cy="16066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286" y="1519994"/>
            <a:ext cx="1305566" cy="14645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113" y="3953582"/>
            <a:ext cx="786452" cy="12558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533" y="4888825"/>
            <a:ext cx="1292464" cy="5791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690" y="4214461"/>
            <a:ext cx="1603387" cy="9205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7322" y="4986370"/>
            <a:ext cx="192040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Rappel euthanasie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01" y="1057035"/>
            <a:ext cx="7823626" cy="44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2" y="914400"/>
            <a:ext cx="7518824" cy="42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1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1" y="590550"/>
            <a:ext cx="85343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8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7" y="618885"/>
            <a:ext cx="8060693" cy="45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0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" y="250271"/>
            <a:ext cx="9020805" cy="50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1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62" y="-148199"/>
            <a:ext cx="8856538" cy="369332"/>
          </a:xfrm>
        </p:spPr>
        <p:txBody>
          <a:bodyPr/>
          <a:lstStyle/>
          <a:p>
            <a:r>
              <a:rPr lang="fr-BE" dirty="0" smtClean="0"/>
              <a:t>La demande d’euthanasie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18</a:t>
            </a:fld>
            <a:endParaRPr lang="fr-BE" dirty="0"/>
          </a:p>
        </p:txBody>
      </p:sp>
      <p:pic>
        <p:nvPicPr>
          <p:cNvPr id="8" name="Image 7" descr="Collection of buildings and houses | Royalty free stock illustra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31" y="262352"/>
            <a:ext cx="1936329" cy="2438400"/>
          </a:xfrm>
          <a:prstGeom prst="rect">
            <a:avLst/>
          </a:prstGeom>
        </p:spPr>
      </p:pic>
      <p:pic>
        <p:nvPicPr>
          <p:cNvPr id="10" name="Image 9" descr="Maison Bleu · Images vectorielles gratuites sur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13" y="290445"/>
            <a:ext cx="2100224" cy="21960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48" y="1085487"/>
            <a:ext cx="1308757" cy="1832260"/>
          </a:xfrm>
          <a:prstGeom prst="rect">
            <a:avLst/>
          </a:prstGeom>
        </p:spPr>
      </p:pic>
      <p:pic>
        <p:nvPicPr>
          <p:cNvPr id="6" name="Image 5" descr="Bonnes Pratiques d'utilisation d'une Chambre à Cathéter Implantabl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5" y="1085487"/>
            <a:ext cx="1355783" cy="1895015"/>
          </a:xfrm>
          <a:prstGeom prst="rect">
            <a:avLst/>
          </a:prstGeom>
        </p:spPr>
      </p:pic>
      <p:pic>
        <p:nvPicPr>
          <p:cNvPr id="3" name="Image 2" descr="To Do List Templat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" y="2555780"/>
            <a:ext cx="2381250" cy="31718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06221" y="3270024"/>
            <a:ext cx="6884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Entendre la demande du patient:  répétée, volontaire, réfléchie, sans pression extérieure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Recevoir la lettre datée et signée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S’assurer que le patient est bien atteint d’une maladie grave et incurable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S’assurer que la souffrance exprimée par le patient est liée à la pathologie grave et incurable et est constante et inapaisable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Demander 1 ou 2 seconds avis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schemeClr val="accent4"/>
                </a:solidFill>
              </a:rPr>
              <a:t>Voir le patient </a:t>
            </a:r>
            <a:r>
              <a:rPr lang="fr-BE" dirty="0" smtClean="0"/>
              <a:t>régulièrement, parler aux proches désignés par le patient, parler à l’équipe soignante du patient</a:t>
            </a:r>
            <a:endParaRPr lang="fr-BE" dirty="0"/>
          </a:p>
        </p:txBody>
      </p:sp>
      <p:pic>
        <p:nvPicPr>
          <p:cNvPr id="5" name="Espace réservé du contenu 4" descr="Le Bon Patient [Perfusion selon la &quot;règle des 5 B&quot;]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7"/>
          <a:stretch/>
        </p:blipFill>
        <p:spPr>
          <a:xfrm>
            <a:off x="-38906" y="702118"/>
            <a:ext cx="1584383" cy="1784350"/>
          </a:xfrm>
        </p:spPr>
      </p:pic>
    </p:spTree>
    <p:extLst>
      <p:ext uri="{BB962C8B-B14F-4D97-AF65-F5344CB8AC3E}">
        <p14:creationId xmlns:p14="http://schemas.microsoft.com/office/powerpoint/2010/main" val="234822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7" y="472486"/>
            <a:ext cx="8572581" cy="58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1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521" y="1787611"/>
            <a:ext cx="6013900" cy="3594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487077" y="524305"/>
            <a:ext cx="8856662" cy="368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autour de la fin de vie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25" y="1459534"/>
            <a:ext cx="9311796" cy="399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" b="12809"/>
          <a:stretch/>
        </p:blipFill>
        <p:spPr>
          <a:xfrm>
            <a:off x="2179899" y="5709658"/>
            <a:ext cx="4475747" cy="47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54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292" y="913493"/>
            <a:ext cx="8931969" cy="4352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BE" dirty="0" smtClean="0"/>
              <a:t>LOIS</a:t>
            </a:r>
            <a:endParaRPr lang="fr-BE" dirty="0"/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181034" y="1348696"/>
          <a:ext cx="8792485" cy="435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/>
          <p:cNvGraphicFramePr/>
          <p:nvPr>
            <p:extLst/>
          </p:nvPr>
        </p:nvGraphicFramePr>
        <p:xfrm>
          <a:off x="111292" y="2019624"/>
          <a:ext cx="8897098" cy="194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5160936" y="913493"/>
            <a:ext cx="3452248" cy="4352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000" b="1" dirty="0"/>
              <a:t>Le deuxième avis </a:t>
            </a: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302217" y="1397000"/>
          <a:ext cx="8841783" cy="377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2217" y="4732586"/>
            <a:ext cx="4091552" cy="1131079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50" dirty="0" smtClean="0"/>
              <a:t>-caractère </a:t>
            </a:r>
            <a:r>
              <a:rPr lang="fr-BE" sz="1350" dirty="0"/>
              <a:t>grave et incurable de la </a:t>
            </a:r>
            <a:r>
              <a:rPr lang="fr-BE" sz="1350" dirty="0" smtClean="0"/>
              <a:t>maladie</a:t>
            </a:r>
            <a:endParaRPr lang="fr-BE" sz="1350" dirty="0"/>
          </a:p>
          <a:p>
            <a:r>
              <a:rPr lang="fr-BE" sz="1350" dirty="0"/>
              <a:t>-</a:t>
            </a:r>
            <a:r>
              <a:rPr lang="fr-BE" sz="1350" b="1" dirty="0"/>
              <a:t>caractère insupportable constant et inapaisable de la souffrance</a:t>
            </a:r>
          </a:p>
          <a:p>
            <a:r>
              <a:rPr lang="fr-BE" sz="1350" dirty="0"/>
              <a:t>-(caractère, constant, indépendant et réfléchi de la demande)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38021" y="3893559"/>
            <a:ext cx="4091552" cy="1131079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350" dirty="0" smtClean="0"/>
              <a:t>-caractère </a:t>
            </a:r>
            <a:r>
              <a:rPr lang="fr-BE" sz="1350" dirty="0"/>
              <a:t>grave et incurable de la </a:t>
            </a:r>
            <a:r>
              <a:rPr lang="fr-BE" sz="1350" dirty="0" smtClean="0"/>
              <a:t>maladie</a:t>
            </a:r>
            <a:endParaRPr lang="fr-BE" sz="1350" dirty="0"/>
          </a:p>
          <a:p>
            <a:r>
              <a:rPr lang="fr-BE" sz="1350" dirty="0"/>
              <a:t>-</a:t>
            </a:r>
            <a:r>
              <a:rPr lang="fr-BE" sz="1350" b="1" dirty="0"/>
              <a:t>caractère insupportable constant et inapaisable de la souffrance</a:t>
            </a:r>
          </a:p>
          <a:p>
            <a:r>
              <a:rPr lang="fr-BE" sz="1350" dirty="0"/>
              <a:t>-</a:t>
            </a:r>
            <a:r>
              <a:rPr lang="fr-BE" sz="1350" b="1" dirty="0"/>
              <a:t>caractère, constant, indépendant et réfléchi de la demande</a:t>
            </a:r>
          </a:p>
        </p:txBody>
      </p:sp>
    </p:spTree>
    <p:extLst>
      <p:ext uri="{BB962C8B-B14F-4D97-AF65-F5344CB8AC3E}">
        <p14:creationId xmlns:p14="http://schemas.microsoft.com/office/powerpoint/2010/main" val="401418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7340"/>
            <a:ext cx="8856538" cy="738664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702B79-9628-436A-AB8D-4AC049596EAA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5" name="Triangle isocèle 4"/>
          <p:cNvSpPr/>
          <p:nvPr/>
        </p:nvSpPr>
        <p:spPr>
          <a:xfrm>
            <a:off x="2069945" y="107340"/>
            <a:ext cx="3702205" cy="2513651"/>
          </a:xfrm>
          <a:prstGeom prst="triangle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-58309" y="3650166"/>
            <a:ext cx="8326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 smtClean="0"/>
              <a:t>Le patient doit être capable d’exprimer sa demande.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 smtClean="0"/>
              <a:t>Eviter les situations de crises.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dirty="0" smtClean="0"/>
              <a:t>Ouvrir le dialogue et ne pas hésiter à référer de manière PRECOCE.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 smtClean="0"/>
              <a:t>Le médecin qui pratique l’euthanasie doit être convaincu qu’il n’existe pas d’autre issue possible pour le patient.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 smtClean="0"/>
              <a:t> mieux vaut un long suivi avec peut être une demande qui n’aboutira pas qu’un patient qui ne s’est pas senti entendu.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672585" y="1203856"/>
            <a:ext cx="49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 smtClean="0">
                <a:solidFill>
                  <a:srgbClr val="FF0000"/>
                </a:solidFill>
              </a:rPr>
              <a:t>! </a:t>
            </a:r>
            <a:endParaRPr lang="fr-B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1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947" y="-212636"/>
            <a:ext cx="4566454" cy="844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" b="12809"/>
          <a:stretch/>
        </p:blipFill>
        <p:spPr>
          <a:xfrm>
            <a:off x="2134499" y="6251078"/>
            <a:ext cx="4475747" cy="47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708455"/>
            <a:ext cx="8707939" cy="25576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2875" y="3334749"/>
            <a:ext cx="8795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Communiquer des informations pronostiques ET répondre aux émotions générées par la conversation.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Permettre au patient d’intégrer les informations cognitivement et émotionnellement ( continuité de l’information)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Le patient oscille entre intense espoir et périodes plus réalistes </a:t>
            </a:r>
            <a:r>
              <a:rPr lang="fr-BE" dirty="0" smtClean="0">
                <a:sym typeface="Wingdings" panose="05000000000000000000" pitchFamily="2" charset="2"/>
              </a:rPr>
              <a:t> processus normal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>
                <a:sym typeface="Wingdings" panose="05000000000000000000" pitchFamily="2" charset="2"/>
              </a:rPr>
              <a:t>Permettre au patient d’explorer ses espoirs et ses craintes lui permet de se comprendre et de mettre en place un processus de coping  pour vivre avec sa maladie grave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>
                <a:sym typeface="Wingdings" panose="05000000000000000000" pitchFamily="2" charset="2"/>
              </a:rPr>
              <a:t>Quand le patient intègre les informations de pronostic, le clinicien peut aborder les souhaits et préférences du patient  et les intégrer dans le processus de soins autour du patient.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38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8868" y="2149405"/>
            <a:ext cx="9982955" cy="259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09" y="6435744"/>
            <a:ext cx="7448550" cy="48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ZoneTexte 13"/>
          <p:cNvSpPr txBox="1"/>
          <p:nvPr/>
        </p:nvSpPr>
        <p:spPr>
          <a:xfrm>
            <a:off x="-619931" y="-1"/>
            <a:ext cx="826059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4000" dirty="0" smtClean="0"/>
              <a:t>ADVANCE CARE PLANNING 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40123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09" y="6435744"/>
            <a:ext cx="7448550" cy="48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716" y="1138488"/>
            <a:ext cx="3101556" cy="3865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1313" y="-305584"/>
            <a:ext cx="8486368" cy="10729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01556" y="868162"/>
            <a:ext cx="5796176" cy="51090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Numéro de nomenclature pour ACP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ACP  entretien: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possibilité de rédiger une déclaration de volonté négative ou positive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Détermination des objectifs de soins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Détermination d’un représentant légal ou mandataire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ACP  discussion avec les dispensaires de soins concernés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Prestation ne peut être attestée que 1x au cours de la vie du patient identifié palliatif par échelle PICT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Prestation par: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BE" sz="2200" dirty="0" smtClean="0"/>
              <a:t>Mg ( DMG)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807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036" y="97731"/>
            <a:ext cx="9471511" cy="180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09" y="6435744"/>
            <a:ext cx="7448550" cy="48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54037"/>
          <a:stretch/>
        </p:blipFill>
        <p:spPr>
          <a:xfrm>
            <a:off x="-515036" y="2369627"/>
            <a:ext cx="4139070" cy="202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ZoneTexte 13"/>
          <p:cNvSpPr txBox="1"/>
          <p:nvPr/>
        </p:nvSpPr>
        <p:spPr>
          <a:xfrm>
            <a:off x="4076054" y="2588217"/>
            <a:ext cx="5067946" cy="33855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2800" dirty="0" smtClean="0"/>
              <a:t>Prestation par: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BE" sz="2800" dirty="0" smtClean="0"/>
              <a:t>Mg ( DMG)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BE" sz="2800" dirty="0" smtClean="0"/>
              <a:t>Ou membre du groupement MG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2800" dirty="0" smtClean="0"/>
              <a:t>Prestation peut être cumulée à une visite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2800" dirty="0" smtClean="0"/>
              <a:t>ACP: dans dossier médical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89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521" y="1787611"/>
            <a:ext cx="6013900" cy="3594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487077" y="524305"/>
            <a:ext cx="8856662" cy="368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travail d’équipe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75" y="1380635"/>
            <a:ext cx="6782175" cy="327015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147795" y="5007521"/>
            <a:ext cx="9291795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BE" sz="2800" b="1" dirty="0" smtClean="0"/>
              <a:t>Une discussion continue et coordonnée sur le trajet de soins du patient?</a:t>
            </a:r>
            <a:endParaRPr lang="fr-BE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107019" y="151566"/>
            <a:ext cx="2944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Des annonces successives.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Des adaptations régulières.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Des décisions et questions depuis l’annonce du diagnostic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281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947" y="-212636"/>
            <a:ext cx="4566454" cy="844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" b="12809"/>
          <a:stretch/>
        </p:blipFill>
        <p:spPr>
          <a:xfrm>
            <a:off x="2134499" y="6251078"/>
            <a:ext cx="4475747" cy="47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66" y="764376"/>
            <a:ext cx="8085221" cy="53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 txBox="1">
            <a:spLocks/>
          </p:cNvSpPr>
          <p:nvPr/>
        </p:nvSpPr>
        <p:spPr>
          <a:xfrm>
            <a:off x="8270477" y="6251078"/>
            <a:ext cx="50361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rgbClr val="5756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3</a:t>
            </a:r>
          </a:p>
        </p:txBody>
      </p:sp>
      <p:grpSp>
        <p:nvGrpSpPr>
          <p:cNvPr id="16" name="Groupe 15"/>
          <p:cNvGrpSpPr/>
          <p:nvPr/>
        </p:nvGrpSpPr>
        <p:grpSpPr>
          <a:xfrm flipV="1">
            <a:off x="0" y="889704"/>
            <a:ext cx="7316296" cy="64117"/>
            <a:chOff x="650080" y="6631938"/>
            <a:chExt cx="2882067" cy="0"/>
          </a:xfrm>
        </p:grpSpPr>
        <p:cxnSp>
          <p:nvCxnSpPr>
            <p:cNvPr id="17" name="Straight Connector 21"/>
            <p:cNvCxnSpPr/>
            <p:nvPr/>
          </p:nvCxnSpPr>
          <p:spPr>
            <a:xfrm>
              <a:off x="650080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1363878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2077675" y="6631938"/>
              <a:ext cx="713798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/>
            <p:cNvCxnSpPr/>
            <p:nvPr/>
          </p:nvCxnSpPr>
          <p:spPr>
            <a:xfrm flipV="1">
              <a:off x="2791473" y="6631938"/>
              <a:ext cx="740674" cy="0"/>
            </a:xfrm>
            <a:prstGeom prst="line">
              <a:avLst/>
            </a:prstGeom>
            <a:ln w="9525">
              <a:solidFill>
                <a:schemeClr val="accent6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947" y="-212636"/>
            <a:ext cx="4566454" cy="844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" b="12809"/>
          <a:stretch/>
        </p:blipFill>
        <p:spPr>
          <a:xfrm>
            <a:off x="2134499" y="6251078"/>
            <a:ext cx="4475747" cy="47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41" y="1147827"/>
            <a:ext cx="5245768" cy="45599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57786" y="1828800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Diagnostic 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7086676" y="2737814"/>
            <a:ext cx="160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</a:t>
            </a:r>
            <a:r>
              <a:rPr lang="fr-BE" dirty="0" smtClean="0"/>
              <a:t>ncertitude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7162800" y="3427811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Emotion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86676" y="4048125"/>
            <a:ext cx="186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Aidant proche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7162800" y="4581525"/>
            <a:ext cx="161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Les valeurs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6781509" y="5105400"/>
            <a:ext cx="200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Des recommandations respectant les valeurs du patient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93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Io_6LtLkCCTZBwGHvF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LjeyMt.U2SawTTVOqu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7rphMFb0ujn5VGrTaG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Io_6LtLkCCTZBwGHvF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e1wWWjuUK_1n8asnX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Io_6LtLkCCTZBwGHvF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4AlzxWTU.OzQ4tQke37Q"/>
</p:tagLst>
</file>

<file path=ppt/theme/theme1.xml><?xml version="1.0" encoding="utf-8"?>
<a:theme xmlns:a="http://schemas.openxmlformats.org/drawingml/2006/main" name="Thème Office">
  <a:themeElements>
    <a:clrScheme name="General Template">
      <a:dk1>
        <a:srgbClr val="005CA9"/>
      </a:dk1>
      <a:lt1>
        <a:sysClr val="window" lastClr="FFFFFF"/>
      </a:lt1>
      <a:dk2>
        <a:srgbClr val="7F7F7F"/>
      </a:dk2>
      <a:lt2>
        <a:srgbClr val="FFFFFF"/>
      </a:lt2>
      <a:accent1>
        <a:srgbClr val="F2F2F2"/>
      </a:accent1>
      <a:accent2>
        <a:srgbClr val="C1E3FF"/>
      </a:accent2>
      <a:accent3>
        <a:srgbClr val="47ACFF"/>
      </a:accent3>
      <a:accent4>
        <a:srgbClr val="002A4C"/>
      </a:accent4>
      <a:accent5>
        <a:srgbClr val="5F5F5F"/>
      </a:accent5>
      <a:accent6>
        <a:srgbClr val="EAEAEA"/>
      </a:accent6>
      <a:hlink>
        <a:srgbClr val="DE007D"/>
      </a:hlink>
      <a:folHlink>
        <a:srgbClr val="FF6D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043986995834BB7EA35D839EB81AA" ma:contentTypeVersion="18" ma:contentTypeDescription="Crée un document." ma:contentTypeScope="" ma:versionID="8363df9b5277db8abc71cd0505be30f6">
  <xsd:schema xmlns:xsd="http://www.w3.org/2001/XMLSchema" xmlns:xs="http://www.w3.org/2001/XMLSchema" xmlns:p="http://schemas.microsoft.com/office/2006/metadata/properties" xmlns:ns2="773b0577-bea7-4f6e-b8dc-03f5f4926057" xmlns:ns3="e6bdda7f-f63a-4a4e-a1f5-2bf3d3b59618" targetNamespace="http://schemas.microsoft.com/office/2006/metadata/properties" ma:root="true" ma:fieldsID="f0e033f1a70b2828add8e0cc64fd9b08" ns2:_="" ns3:_="">
    <xsd:import namespace="773b0577-bea7-4f6e-b8dc-03f5f4926057"/>
    <xsd:import namespace="e6bdda7f-f63a-4a4e-a1f5-2bf3d3b596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b0577-bea7-4f6e-b8dc-03f5f4926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5503ba6-c77d-4a47-a49f-513eb447c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dda7f-f63a-4a4e-a1f5-2bf3d3b596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28a188e-1154-408b-b676-01eb762938b7}" ma:internalName="TaxCatchAll" ma:showField="CatchAllData" ma:web="e6bdda7f-f63a-4a4e-a1f5-2bf3d3b596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58D8FA-A318-47B8-B5E2-806D129E1241}"/>
</file>

<file path=customXml/itemProps2.xml><?xml version="1.0" encoding="utf-8"?>
<ds:datastoreItem xmlns:ds="http://schemas.openxmlformats.org/officeDocument/2006/customXml" ds:itemID="{39E574BE-8541-45D1-AEDE-5099D0AD9E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673</Words>
  <Application>Microsoft Office PowerPoint</Application>
  <PresentationFormat>Affichage à l'écran (4:3)</PresentationFormat>
  <Paragraphs>111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Avenir Next Medium</vt:lpstr>
      <vt:lpstr>Calibri</vt:lpstr>
      <vt:lpstr>Wingdings</vt:lpstr>
      <vt:lpstr>Thème Office</vt:lpstr>
      <vt:lpstr>think-cell Slide</vt:lpstr>
      <vt:lpstr>Euthanasie  gérer une demande d’euthanasie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Rappel euthanasie</vt:lpstr>
      <vt:lpstr>Présentation PowerPoint</vt:lpstr>
      <vt:lpstr>Présentation PowerPoint</vt:lpstr>
      <vt:lpstr>Présentation PowerPoint</vt:lpstr>
      <vt:lpstr>Présentation PowerPoint</vt:lpstr>
      <vt:lpstr>La demande d’euthanasie</vt:lpstr>
      <vt:lpstr>Présentation PowerPoint</vt:lpstr>
      <vt:lpstr>LOIS</vt:lpstr>
      <vt:lpstr> </vt:lpstr>
    </vt:vector>
  </TitlesOfParts>
  <Company>Cliniques universitaires St. LUC (UCL)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BLEUS Caroline</dc:creator>
  <cp:lastModifiedBy>PLEHIERS Barbara</cp:lastModifiedBy>
  <cp:revision>216</cp:revision>
  <dcterms:created xsi:type="dcterms:W3CDTF">2013-05-22T09:05:12Z</dcterms:created>
  <dcterms:modified xsi:type="dcterms:W3CDTF">2024-04-03T13:20:10Z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