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2" r:id="rId1"/>
  </p:sldMasterIdLst>
  <p:notesMasterIdLst>
    <p:notesMasterId r:id="rId57"/>
  </p:notesMasterIdLst>
  <p:handoutMasterIdLst>
    <p:handoutMasterId r:id="rId58"/>
  </p:handoutMasterIdLst>
  <p:sldIdLst>
    <p:sldId id="257" r:id="rId2"/>
    <p:sldId id="309" r:id="rId3"/>
    <p:sldId id="310" r:id="rId4"/>
    <p:sldId id="260" r:id="rId5"/>
    <p:sldId id="261" r:id="rId6"/>
    <p:sldId id="262" r:id="rId7"/>
    <p:sldId id="264" r:id="rId8"/>
    <p:sldId id="263" r:id="rId9"/>
    <p:sldId id="267" r:id="rId10"/>
    <p:sldId id="266" r:id="rId11"/>
    <p:sldId id="312" r:id="rId12"/>
    <p:sldId id="271" r:id="rId13"/>
    <p:sldId id="272" r:id="rId14"/>
    <p:sldId id="268" r:id="rId15"/>
    <p:sldId id="275" r:id="rId16"/>
    <p:sldId id="274" r:id="rId17"/>
    <p:sldId id="303" r:id="rId18"/>
    <p:sldId id="320" r:id="rId19"/>
    <p:sldId id="322" r:id="rId20"/>
    <p:sldId id="276" r:id="rId21"/>
    <p:sldId id="278" r:id="rId22"/>
    <p:sldId id="311" r:id="rId23"/>
    <p:sldId id="302" r:id="rId24"/>
    <p:sldId id="305" r:id="rId25"/>
    <p:sldId id="306" r:id="rId26"/>
    <p:sldId id="258" r:id="rId27"/>
    <p:sldId id="259" r:id="rId28"/>
    <p:sldId id="324" r:id="rId29"/>
    <p:sldId id="325" r:id="rId30"/>
    <p:sldId id="326" r:id="rId31"/>
    <p:sldId id="327" r:id="rId32"/>
    <p:sldId id="273" r:id="rId33"/>
    <p:sldId id="280" r:id="rId34"/>
    <p:sldId id="288" r:id="rId35"/>
    <p:sldId id="287" r:id="rId36"/>
    <p:sldId id="289" r:id="rId37"/>
    <p:sldId id="281" r:id="rId38"/>
    <p:sldId id="282" r:id="rId39"/>
    <p:sldId id="283" r:id="rId40"/>
    <p:sldId id="285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308" r:id="rId51"/>
    <p:sldId id="315" r:id="rId52"/>
    <p:sldId id="314" r:id="rId53"/>
    <p:sldId id="317" r:id="rId54"/>
    <p:sldId id="318" r:id="rId55"/>
    <p:sldId id="319" r:id="rId56"/>
  </p:sldIdLst>
  <p:sldSz cx="12192000" cy="6858000"/>
  <p:notesSz cx="6858000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942DDBE1-063A-5249-B660-59F715007801}">
          <p14:sldIdLst>
            <p14:sldId id="257"/>
            <p14:sldId id="309"/>
            <p14:sldId id="310"/>
            <p14:sldId id="260"/>
            <p14:sldId id="261"/>
            <p14:sldId id="262"/>
            <p14:sldId id="264"/>
            <p14:sldId id="263"/>
            <p14:sldId id="267"/>
            <p14:sldId id="266"/>
            <p14:sldId id="312"/>
            <p14:sldId id="271"/>
            <p14:sldId id="272"/>
            <p14:sldId id="268"/>
            <p14:sldId id="275"/>
            <p14:sldId id="274"/>
            <p14:sldId id="303"/>
            <p14:sldId id="320"/>
            <p14:sldId id="322"/>
            <p14:sldId id="276"/>
            <p14:sldId id="278"/>
            <p14:sldId id="311"/>
            <p14:sldId id="302"/>
            <p14:sldId id="305"/>
            <p14:sldId id="306"/>
            <p14:sldId id="258"/>
            <p14:sldId id="259"/>
            <p14:sldId id="324"/>
            <p14:sldId id="325"/>
            <p14:sldId id="326"/>
            <p14:sldId id="327"/>
            <p14:sldId id="273"/>
            <p14:sldId id="280"/>
            <p14:sldId id="288"/>
            <p14:sldId id="287"/>
            <p14:sldId id="289"/>
            <p14:sldId id="281"/>
            <p14:sldId id="282"/>
            <p14:sldId id="283"/>
            <p14:sldId id="285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308"/>
            <p14:sldId id="315"/>
            <p14:sldId id="314"/>
            <p14:sldId id="317"/>
            <p14:sldId id="318"/>
            <p14:sldId id="319"/>
          </p14:sldIdLst>
        </p14:section>
      </p14:sectionLst>
    </p:ext>
    <p:ext uri="{EFAFB233-063F-42B5-8137-9DF3F51BA10A}">
      <p15:sldGuideLst xmlns:p15="http://schemas.microsoft.com/office/powerpoint/2012/main">
        <p15:guide id="2" pos="574" userDrawn="1">
          <p15:clr>
            <a:srgbClr val="A4A3A4"/>
          </p15:clr>
        </p15:guide>
        <p15:guide id="3" orient="horz" pos="11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G" initials="MG" lastIdx="1" clrIdx="0">
    <p:extLst>
      <p:ext uri="{19B8F6BF-5375-455C-9EA6-DF929625EA0E}">
        <p15:presenceInfo xmlns:p15="http://schemas.microsoft.com/office/powerpoint/2012/main" userId="b99fd2e4abe30a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0D9"/>
    <a:srgbClr val="B8D3ED"/>
    <a:srgbClr val="D2E2F2"/>
    <a:srgbClr val="1D7E18"/>
    <a:srgbClr val="BEFEC6"/>
    <a:srgbClr val="CCFFCC"/>
    <a:srgbClr val="4A55A3"/>
    <a:srgbClr val="EA6312"/>
    <a:srgbClr val="30376A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8" autoAdjust="0"/>
    <p:restoredTop sz="96925" autoAdjust="0"/>
  </p:normalViewPr>
  <p:slideViewPr>
    <p:cSldViewPr snapToGrid="0" snapToObjects="1">
      <p:cViewPr varScale="1">
        <p:scale>
          <a:sx n="80" d="100"/>
          <a:sy n="80" d="100"/>
        </p:scale>
        <p:origin x="715" y="58"/>
      </p:cViewPr>
      <p:guideLst>
        <p:guide pos="574"/>
        <p:guide orient="horz" pos="1139"/>
      </p:guideLst>
    </p:cSldViewPr>
  </p:slideViewPr>
  <p:outlineViewPr>
    <p:cViewPr>
      <p:scale>
        <a:sx n="33" d="100"/>
        <a:sy n="33" d="100"/>
      </p:scale>
      <p:origin x="0" y="-9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32"/>
    </p:cViewPr>
  </p:sorterViewPr>
  <p:notesViewPr>
    <p:cSldViewPr snapToGrid="0" snapToObjects="1">
      <p:cViewPr varScale="1">
        <p:scale>
          <a:sx n="68" d="100"/>
          <a:sy n="68" d="100"/>
        </p:scale>
        <p:origin x="184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customXml" Target="../customXml/item3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65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EF8053B-7679-BA46-99C3-34CF8CC30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910" cy="4959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A8F9E81-524D-A049-AB41-A055583DED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987" y="0"/>
            <a:ext cx="2971910" cy="4959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7FAAD-4DB2-664A-A577-B2A67C9F405E}" type="datetimeFigureOut">
              <a:rPr lang="fr-FR" smtClean="0"/>
              <a:t>09/11/2024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15990A9-60FE-094F-9EAB-5D5E3D3171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6746"/>
            <a:ext cx="2971910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BFB516-1EA4-284D-A59D-329B44B3E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987" y="9376746"/>
            <a:ext cx="2971910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279D4-D1A4-5E4F-8EEC-8076BDAFA2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354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5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4C0E5-BA14-7F48-BBEC-224918274170}" type="datetimeFigureOut">
              <a:rPr lang="en-US" smtClean="0"/>
              <a:t>11/9/2024</a:t>
            </a:fld>
            <a:endParaRPr lang="en-US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751218"/>
            <a:ext cx="5486400" cy="3887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71800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377317"/>
            <a:ext cx="2971800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6A248-E0A8-DA41-9975-62D4076197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dirty="0"/>
          </a:p>
        </p:txBody>
      </p:sp>
      <p:sp>
        <p:nvSpPr>
          <p:cNvPr id="5427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217B670-8EB8-47C7-B92E-CEA07C80403D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5530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3711-3FEE-4D05-87CD-8D772B791A7E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37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5632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E2D525-F27D-4809-BB48-CA374CE0421F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38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E4A712-9853-4F53-A75C-986FD8927A76}" type="slidenum">
              <a:rPr lang="en-GB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39</a:t>
            </a:fld>
            <a:endParaRPr lang="en-GB" altLang="fr-FR">
              <a:latin typeface="Arial" pitchFamily="34" charset="0"/>
            </a:endParaRPr>
          </a:p>
        </p:txBody>
      </p:sp>
      <p:sp>
        <p:nvSpPr>
          <p:cNvPr id="5734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8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57349" name="Espace réservé du numéro de diapositive 3"/>
          <p:cNvSpPr txBox="1">
            <a:spLocks noGrp="1"/>
          </p:cNvSpPr>
          <p:nvPr/>
        </p:nvSpPr>
        <p:spPr bwMode="auto">
          <a:xfrm>
            <a:off x="3885453" y="8686362"/>
            <a:ext cx="2972547" cy="4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F869D73-7705-4E3F-B975-CAAE4B7485F5}" type="slidenum">
              <a:rPr lang="fr-FR" altLang="fr-FR" baseline="30000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39</a:t>
            </a:fld>
            <a:endParaRPr lang="fr-FR" altLang="fr-FR" baseline="300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5939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F8F4517-C382-4885-9A47-0E3890589E23}" type="slidenum">
              <a:rPr lang="en-GB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40</a:t>
            </a:fld>
            <a:endParaRPr lang="en-GB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655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4A2D4E4-57B2-4D16-9014-E7D38049DC4D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41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6656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67FC2E2-DE39-41D6-9788-799E597C6CA0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42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6758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F6FF0F7-DCA5-45F5-945E-5BA7F04CCD3A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43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22FB394-B093-43EA-A0E2-8BFC890FB265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44</a:t>
            </a:fld>
            <a:endParaRPr lang="fr-FR" altLang="fr-FR">
              <a:latin typeface="Arial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BE" altLang="fr-FR" dirty="0"/>
              <a:t>LMMC anomalies caryotype </a:t>
            </a:r>
            <a:r>
              <a:rPr lang="fr-BE" altLang="fr-FR" dirty="0" err="1"/>
              <a:t>chrom</a:t>
            </a:r>
            <a:r>
              <a:rPr lang="fr-BE" altLang="fr-FR" dirty="0"/>
              <a:t> 16, </a:t>
            </a:r>
            <a:r>
              <a:rPr lang="fr-BE" altLang="fr-FR" dirty="0" err="1"/>
              <a:t>chrom</a:t>
            </a:r>
            <a:r>
              <a:rPr lang="fr-BE" altLang="fr-FR" dirty="0"/>
              <a:t> 5 (</a:t>
            </a:r>
            <a:r>
              <a:rPr lang="fr-BE" altLang="fr-FR" dirty="0" err="1"/>
              <a:t>tranloc</a:t>
            </a:r>
            <a:r>
              <a:rPr lang="fr-BE" altLang="fr-FR" dirty="0"/>
              <a:t> 5;12) …</a:t>
            </a:r>
            <a:endParaRPr lang="fr-FR" alt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B5CA021-677D-4B96-A156-A02688EB4FB7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45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dirty="0"/>
          </a:p>
        </p:txBody>
      </p:sp>
      <p:sp>
        <p:nvSpPr>
          <p:cNvPr id="706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CA86FC5-F13D-4283-9718-B621D6941520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46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045D670-4C61-43A9-AF01-85E3EA70D646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47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ED461E7-FFF8-4BEA-8B1E-AF7DC71AF19A}" type="slidenum">
              <a:rPr lang="fr-FR" altLang="fr-FR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48</a:t>
            </a:fld>
            <a:endParaRPr lang="fr-FR" altLang="fr-FR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E27885-9A16-4BEF-B819-36CD3F648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E96629-DFAA-488D-8AEB-AED529E1B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733986-9361-44BE-9151-A9942D6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613A6-17F6-441C-AB44-534EC9D13D0C}" type="datetime1">
              <a:rPr lang="fr-FR" smtClean="0"/>
              <a:t>09/11/2024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EB2B4-7A51-4BD8-A517-3053FCFA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CE9CE1-7AA4-437D-B42A-C8A0CF29F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89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6D91FD-4E0F-49C8-A459-C66C32AA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E6F65A-CEFF-448D-8CFC-4499021D6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725242-10C6-46A0-A672-824D363E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B718-21AC-4594-875A-2F211D83BB2F}" type="datetime1">
              <a:rPr lang="fr-FR" smtClean="0"/>
              <a:t>09/11/2024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55C56C-667B-4408-93D6-190211E8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A8B871-7451-4C42-B555-CBE4893A7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187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65BE7-90A1-4D6B-AE35-AE35D2CCA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2865B4-03B0-4F78-8E4D-2D7D6CEEE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1270B1-CDCB-408F-9452-1A34239C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FC22-FE06-4BD3-97B8-0A4FEBD175AE}" type="datetime1">
              <a:rPr lang="fr-FR" smtClean="0"/>
              <a:t>09/11/2024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389887-2B9F-4361-9F3E-4B5FE20B3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B1197E-97E8-4E7C-A299-32AA694BA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218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D5811-F282-4A16-AFBB-580316DC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C6B39-ED7A-44CB-A7F9-6661583A5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4E411C-046E-4778-8F72-C4DAA1F05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D6EB5-3749-49E3-8DD3-E3AD7D39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33606-E00C-4DAB-BB4A-A52AB56CECE9}" type="datetime1">
              <a:rPr lang="fr-FR" smtClean="0"/>
              <a:t>09/11/2024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6D28F9-8577-4CC5-A2D0-C5808D1B3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C2561D-7F7F-4342-BC6B-5C0A97E4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172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57F5BF-D886-4A6E-9256-B3B2A346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D73D2F-C172-491E-90B8-D8ABBDB9B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8EE9D2-82E7-4E2F-8DF4-4ED04ED82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488E0C-29FE-4F20-9F9C-3157CB59C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FFC8C38-19AE-4F6D-9BA4-CE709E03E9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27D945C-6D61-4F4D-9E0D-4A726755F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69665-3B88-4191-9A66-F9AD0030EB1A}" type="datetime1">
              <a:rPr lang="fr-FR" smtClean="0"/>
              <a:t>09/11/2024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1DAEEB9-9DE8-40EC-B383-D3807A9CA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2F5FC3-6F28-4042-BA7D-660D925F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672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99BA4-C648-46C6-954A-4334A6692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4AAF66-8850-400D-A9A4-2F7D2702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F8D8-6D45-4B6D-8E57-6B40A39D973E}" type="datetime1">
              <a:rPr lang="fr-FR" smtClean="0"/>
              <a:t>09/11/2024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56D640-217B-4DA1-AAAB-1DCD3D96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3C7D88-CAEF-4DDD-9DD0-0A7A53EC1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020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C42DE5-BE13-49DB-B116-E1FCE7D34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72F8-F954-4EA3-AA4C-88DFA0D9DBBA}" type="datetime1">
              <a:rPr lang="fr-FR" smtClean="0"/>
              <a:t>09/11/2024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B17726-DAD2-456F-9D9B-E67DD829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7FC31C-5F98-4030-85D5-478BBAF2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993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E04E8-BFA5-4CF6-A533-A5837C0D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5EF072-9985-4580-A73B-156830DB0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BFA4E3-F8E7-4994-A446-754FB08DA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481CCC-BD4C-4FB8-AC5B-9B5AD90E0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78F8F-992C-43B6-BBB3-1E91C1F039CA}" type="datetime1">
              <a:rPr lang="fr-FR" smtClean="0"/>
              <a:t>09/11/2024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93B352-6440-4B10-BCDA-0AE9E350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56DA9C-4984-41DE-BB4C-B9E7BAA5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8008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D7052-3F91-4809-AF5F-275352081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796FFC-5862-4D30-B878-CAB124722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D3A6EB-51B6-4F32-B2B6-E733F7A48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6C58FC-E588-487D-AD2A-B858C416B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B01B8-EC09-4150-A1A7-B9A6EA973742}" type="datetime1">
              <a:rPr lang="fr-FR" smtClean="0"/>
              <a:t>09/11/2024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4F4850-83A3-493D-A6DF-B618EAC3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B12047-D5CD-472A-BEA0-B51AD2353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016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5F2CD-5771-4BED-9524-3E981661F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36CDE5-BEEB-456A-9553-AD78DD616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32E48-3DCE-4EC4-A50B-AF46F298D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32AB-A641-4E3C-9335-15C10B0D463E}" type="datetime1">
              <a:rPr lang="fr-FR" smtClean="0"/>
              <a:t>09/11/2024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DD4461-A8DA-4FBD-B115-44FFE39B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FBE004-C913-4A1C-85AD-23344E8D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308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EA2118B-9384-4A40-B442-43567BAFF4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0BBEBA-47C6-44D7-9983-FB7400EF4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A7E30E-74BD-432E-95C2-C4BBB6081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B171-7580-46C7-B26C-F0AC6A1AFC36}" type="datetime1">
              <a:rPr lang="fr-FR" smtClean="0"/>
              <a:t>09/11/2024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4032DB-1D99-4AE9-B071-2824D45C2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16ABCB-5F5B-4238-8F87-DB6D5E762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4480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DBBF9F-698F-40FF-AEA9-6BAB8DEC2629}"/>
              </a:ext>
            </a:extLst>
          </p:cNvPr>
          <p:cNvSpPr/>
          <p:nvPr/>
        </p:nvSpPr>
        <p:spPr bwMode="white">
          <a:xfrm>
            <a:off x="0" y="5970588"/>
            <a:ext cx="12192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4753"/>
              </a:solidFill>
              <a:ea typeface="ＭＳ Ｐゴシック" pitchFamily="-65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3C4588-CE55-40E8-834B-FD68E2542E8E}"/>
              </a:ext>
            </a:extLst>
          </p:cNvPr>
          <p:cNvSpPr/>
          <p:nvPr/>
        </p:nvSpPr>
        <p:spPr>
          <a:xfrm>
            <a:off x="-12700" y="6053139"/>
            <a:ext cx="2999317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4753"/>
              </a:solidFill>
              <a:ea typeface="ＭＳ Ｐゴシック" pitchFamily="-65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F81EE3-55EC-49A2-9BEB-CA6443C76A30}"/>
              </a:ext>
            </a:extLst>
          </p:cNvPr>
          <p:cNvSpPr/>
          <p:nvPr/>
        </p:nvSpPr>
        <p:spPr>
          <a:xfrm>
            <a:off x="3145368" y="6043614"/>
            <a:ext cx="9046633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004753"/>
              </a:solidFill>
              <a:ea typeface="ＭＳ Ｐゴシック" pitchFamily="-65" charset="-128"/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6" name="Espace réservé de la date 27">
            <a:extLst>
              <a:ext uri="{FF2B5EF4-FFF2-40B4-BE49-F238E27FC236}">
                <a16:creationId xmlns:a16="http://schemas.microsoft.com/office/drawing/2014/main" id="{C2D29346-F765-4D0E-B098-47559817FE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069013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CDF3971-1045-4CE0-99BE-840DE93DEED6}" type="datetime1">
              <a:rPr lang="fr-FR" smtClean="0"/>
              <a:t>09/11/2024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10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F7C56-9CEA-484F-9C95-1783A1CFF477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114592474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176FEAD-D8AD-480E-855C-FAC904BB7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C261EE-79DF-4DED-81D0-EA836D384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B62001-0D7B-4994-8564-3386BC9B3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1B9F0-ECE7-4351-9349-7AF85BE3BFA5}" type="datetime1">
              <a:rPr lang="fr-FR" smtClean="0"/>
              <a:t>09/11/2024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1849CA-20C1-476A-9509-63725ECA6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326D29-0667-43DD-985A-BFB9F1253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C4F66-F9EB-4218-A5BA-AD2C4B72A82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48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J Caers</a:t>
            </a:r>
          </a:p>
          <a:p>
            <a:r>
              <a:rPr lang="nl-BE" dirty="0" err="1"/>
              <a:t>Laboratory</a:t>
            </a:r>
            <a:r>
              <a:rPr lang="nl-BE" dirty="0"/>
              <a:t> of Hematology, </a:t>
            </a:r>
            <a:r>
              <a:rPr lang="nl-BE" dirty="0" err="1"/>
              <a:t>Uliège</a:t>
            </a:r>
            <a:endParaRPr lang="nl-BE" dirty="0"/>
          </a:p>
          <a:p>
            <a:r>
              <a:rPr lang="nl-BE" dirty="0" err="1"/>
              <a:t>Department</a:t>
            </a:r>
            <a:r>
              <a:rPr lang="nl-BE" dirty="0"/>
              <a:t> of Hematology, CHU de Liège</a:t>
            </a:r>
            <a:endParaRPr lang="en-US" dirty="0"/>
          </a:p>
        </p:txBody>
      </p:sp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1324947" y="1184161"/>
            <a:ext cx="9542106" cy="832077"/>
          </a:xfrm>
        </p:spPr>
        <p:txBody>
          <a:bodyPr>
            <a:normAutofit/>
          </a:bodyPr>
          <a:lstStyle/>
          <a:p>
            <a:r>
              <a:rPr lang="fr-BE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Leucocytosis</a:t>
            </a:r>
            <a:r>
              <a:rPr lang="fr-B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fr-BE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Leucopenia</a:t>
            </a:r>
            <a:endParaRPr lang="en-US" sz="49600" b="1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A6AB34-D206-4C6C-85F7-415FC85E4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303" y="5374480"/>
            <a:ext cx="14938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DE5378-85D6-4B1E-92D6-D8EEBE80F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940" y="5391869"/>
            <a:ext cx="1603478" cy="703336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D3D309-8421-4A35-B430-3FB531404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76" y="4697608"/>
            <a:ext cx="3241179" cy="166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4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C734-496B-E6AC-797E-49451819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B555D-29B5-FFF8-F789-D0162EBA3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sz="4000" b="1" dirty="0"/>
              <a:t>1. </a:t>
            </a:r>
            <a:r>
              <a:rPr lang="fr-BE" sz="4000" b="1" dirty="0" err="1"/>
              <a:t>Leucopenia</a:t>
            </a:r>
            <a:endParaRPr lang="fr-BE" sz="4000" b="1" dirty="0"/>
          </a:p>
          <a:p>
            <a:endParaRPr lang="fr-BE" dirty="0"/>
          </a:p>
          <a:p>
            <a:pPr marL="0" indent="0">
              <a:buNone/>
            </a:pPr>
            <a:r>
              <a:rPr lang="fr-BE" sz="4000" b="1" dirty="0"/>
              <a:t>2. </a:t>
            </a:r>
            <a:r>
              <a:rPr lang="fr-BE" sz="4000" b="1" dirty="0" err="1"/>
              <a:t>Leucocytosis</a:t>
            </a:r>
            <a:endParaRPr lang="fr-BE" sz="4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D34CE-40D8-51AB-91D4-5218C5F23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507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C734-496B-E6AC-797E-49451819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B555D-29B5-FFF8-F789-D0162EBA3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sz="4000" b="1" dirty="0"/>
              <a:t>1. </a:t>
            </a:r>
            <a:r>
              <a:rPr lang="fr-BE" sz="4000" b="1" dirty="0" err="1"/>
              <a:t>Leucopenia</a:t>
            </a:r>
            <a:endParaRPr lang="fr-BE" sz="4000" b="1" dirty="0"/>
          </a:p>
          <a:p>
            <a:endParaRPr lang="fr-BE" dirty="0"/>
          </a:p>
          <a:p>
            <a:pPr marL="0" indent="0">
              <a:buNone/>
            </a:pPr>
            <a:r>
              <a:rPr lang="fr-BE" sz="4000" b="1" dirty="0">
                <a:solidFill>
                  <a:schemeClr val="bg1">
                    <a:lumMod val="85000"/>
                  </a:schemeClr>
                </a:solidFill>
              </a:rPr>
              <a:t>2. </a:t>
            </a:r>
            <a:r>
              <a:rPr lang="fr-BE" sz="4000" b="1" dirty="0" err="1">
                <a:solidFill>
                  <a:schemeClr val="bg1">
                    <a:lumMod val="85000"/>
                  </a:schemeClr>
                </a:solidFill>
              </a:rPr>
              <a:t>Leucocytosis</a:t>
            </a:r>
            <a:endParaRPr lang="fr-BE" sz="4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D34CE-40D8-51AB-91D4-5218C5F23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3</a:t>
            </a:fld>
            <a:endParaRPr lang="fr-BE"/>
          </a:p>
        </p:txBody>
      </p:sp>
      <p:pic>
        <p:nvPicPr>
          <p:cNvPr id="9" name="Picture 8" descr="A cup of coffee&#10;&#10;Description automatically generated with medium confidence">
            <a:extLst>
              <a:ext uri="{FF2B5EF4-FFF2-40B4-BE49-F238E27FC236}">
                <a16:creationId xmlns:a16="http://schemas.microsoft.com/office/drawing/2014/main" id="{85B1C094-3DD1-52D5-67DA-EB0CAF4822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6096000" y="1380931"/>
            <a:ext cx="4975419" cy="497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50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2D56C-FB06-7B24-3686-2A281D00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73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BE" sz="3200" dirty="0" err="1"/>
              <a:t>Neutropenia</a:t>
            </a:r>
            <a:endParaRPr lang="fr-BE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E2DA5-C0D5-6D68-02B2-3BEC7BCD9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23804"/>
            <a:ext cx="10515600" cy="271028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fr-BE" sz="11100" b="1" dirty="0"/>
              <a:t>Central</a:t>
            </a:r>
            <a:r>
              <a:rPr lang="fr-BE" sz="11100" dirty="0"/>
              <a:t> (</a:t>
            </a:r>
            <a:r>
              <a:rPr lang="fr-BE" sz="11100" dirty="0" err="1"/>
              <a:t>decreased</a:t>
            </a:r>
            <a:r>
              <a:rPr lang="fr-BE" sz="11100" dirty="0"/>
              <a:t> production)</a:t>
            </a:r>
          </a:p>
          <a:p>
            <a:pPr marL="0" indent="0">
              <a:buNone/>
            </a:pPr>
            <a:r>
              <a:rPr lang="fr-BE" sz="5000" dirty="0"/>
              <a:t>- </a:t>
            </a:r>
            <a:r>
              <a:rPr lang="fr-BE" sz="5000" dirty="0" err="1"/>
              <a:t>Pancytopenia</a:t>
            </a:r>
            <a:r>
              <a:rPr lang="fr-BE" sz="5000" dirty="0"/>
              <a:t> (BM infiltration, BM </a:t>
            </a:r>
            <a:r>
              <a:rPr lang="fr-BE" sz="5000" dirty="0" err="1"/>
              <a:t>aplasia</a:t>
            </a:r>
            <a:r>
              <a:rPr lang="fr-BE" sz="5000" dirty="0"/>
              <a:t>, MDS, </a:t>
            </a:r>
            <a:r>
              <a:rPr lang="fr-BE" sz="5000" dirty="0" err="1"/>
              <a:t>chemotherapy</a:t>
            </a:r>
            <a:r>
              <a:rPr lang="fr-BE" sz="5000" dirty="0"/>
              <a:t>, </a:t>
            </a:r>
            <a:r>
              <a:rPr lang="fr-BE" sz="5000" dirty="0" err="1"/>
              <a:t>nutritional</a:t>
            </a:r>
            <a:r>
              <a:rPr lang="fr-BE" sz="5000" dirty="0"/>
              <a:t>, HLH ...)</a:t>
            </a:r>
          </a:p>
          <a:p>
            <a:pPr marL="0" indent="0">
              <a:buNone/>
            </a:pPr>
            <a:r>
              <a:rPr lang="fr-BE" sz="5000" dirty="0"/>
              <a:t>- </a:t>
            </a:r>
            <a:r>
              <a:rPr lang="fr-BE" sz="5000" dirty="0" err="1"/>
              <a:t>Isolated</a:t>
            </a:r>
            <a:r>
              <a:rPr lang="fr-BE" sz="5000" dirty="0"/>
              <a:t> </a:t>
            </a:r>
            <a:r>
              <a:rPr lang="fr-BE" sz="5000" dirty="0" err="1"/>
              <a:t>neutropenia</a:t>
            </a:r>
            <a:r>
              <a:rPr lang="fr-BE" sz="5000" dirty="0"/>
              <a:t> :</a:t>
            </a:r>
          </a:p>
          <a:p>
            <a:pPr marL="0" indent="0">
              <a:buNone/>
            </a:pPr>
            <a:r>
              <a:rPr lang="fr-BE" dirty="0"/>
              <a:t>			</a:t>
            </a:r>
            <a:r>
              <a:rPr lang="fr-BE" sz="4300" dirty="0"/>
              <a:t>- Drug-</a:t>
            </a:r>
            <a:r>
              <a:rPr lang="fr-BE" sz="4300" dirty="0" err="1"/>
              <a:t>induced</a:t>
            </a:r>
            <a:endParaRPr lang="fr-BE" sz="4300" dirty="0"/>
          </a:p>
          <a:p>
            <a:pPr marL="0" indent="0">
              <a:buNone/>
            </a:pPr>
            <a:r>
              <a:rPr lang="fr-BE" sz="4300" dirty="0"/>
              <a:t>			- Viral infections</a:t>
            </a:r>
          </a:p>
          <a:p>
            <a:pPr marL="0" indent="0">
              <a:buNone/>
            </a:pPr>
            <a:r>
              <a:rPr lang="fr-BE" sz="4300" dirty="0"/>
              <a:t>			- </a:t>
            </a:r>
            <a:r>
              <a:rPr lang="fr-BE" sz="4300" dirty="0" err="1"/>
              <a:t>Congenital</a:t>
            </a:r>
            <a:endParaRPr lang="fr-BE" sz="4300" dirty="0"/>
          </a:p>
          <a:p>
            <a:pPr marL="0" indent="0">
              <a:buNone/>
            </a:pPr>
            <a:r>
              <a:rPr lang="fr-BE" sz="4300" dirty="0"/>
              <a:t>			- </a:t>
            </a:r>
            <a:r>
              <a:rPr lang="fr-BE" sz="4300" dirty="0" err="1"/>
              <a:t>Bacterial</a:t>
            </a:r>
            <a:r>
              <a:rPr lang="fr-BE" sz="4300" dirty="0"/>
              <a:t> infections</a:t>
            </a:r>
          </a:p>
          <a:p>
            <a:pPr marL="0" indent="0">
              <a:buNone/>
            </a:pPr>
            <a:r>
              <a:rPr lang="fr-BE" sz="4300" dirty="0"/>
              <a:t>			- MDS...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6B845-6774-8078-BEF4-48670065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4</a:t>
            </a:fld>
            <a:endParaRPr lang="fr-B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A66C03-6C6D-5F91-A1BF-B6CD448ECB12}"/>
              </a:ext>
            </a:extLst>
          </p:cNvPr>
          <p:cNvSpPr txBox="1">
            <a:spLocks/>
          </p:cNvSpPr>
          <p:nvPr/>
        </p:nvSpPr>
        <p:spPr>
          <a:xfrm>
            <a:off x="925286" y="4374969"/>
            <a:ext cx="10515600" cy="234515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4600" b="1" dirty="0">
                <a:effectLst/>
              </a:rPr>
              <a:t>Peripheral</a:t>
            </a:r>
            <a:r>
              <a:rPr lang="en-GB" sz="4600" dirty="0">
                <a:effectLst/>
              </a:rPr>
              <a:t> (excessive destruction)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effectLst/>
              </a:rPr>
              <a:t>- Ethnicity : African descent and some Middle Eastern ethnic groups</a:t>
            </a:r>
            <a:br>
              <a:rPr lang="en-GB" sz="2200" dirty="0"/>
            </a:br>
            <a:r>
              <a:rPr lang="en-GB" sz="2200" dirty="0">
                <a:effectLst/>
              </a:rPr>
              <a:t>- Splenic sequestration</a:t>
            </a:r>
            <a:br>
              <a:rPr lang="en-GB" sz="2200" dirty="0"/>
            </a:br>
            <a:r>
              <a:rPr lang="en-GB" sz="2200" dirty="0">
                <a:effectLst/>
              </a:rPr>
              <a:t>- Autoimmune  (idiopathic or secondary)</a:t>
            </a:r>
          </a:p>
          <a:p>
            <a:pPr marL="0" indent="0">
              <a:buNone/>
              <a:tabLst>
                <a:tab pos="1436688" algn="l"/>
              </a:tabLst>
            </a:pPr>
            <a:r>
              <a:rPr lang="fr-BE" sz="2000" dirty="0"/>
              <a:t> </a:t>
            </a:r>
            <a:r>
              <a:rPr lang="fr-BE" sz="1800" dirty="0"/>
              <a:t>	</a:t>
            </a:r>
            <a:r>
              <a:rPr lang="fr-BE" sz="1800" dirty="0" err="1"/>
              <a:t>Systemic</a:t>
            </a:r>
            <a:r>
              <a:rPr lang="fr-BE" sz="1800" dirty="0"/>
              <a:t> lupus </a:t>
            </a:r>
            <a:r>
              <a:rPr lang="fr-BE" sz="1800" dirty="0" err="1"/>
              <a:t>erythematous</a:t>
            </a:r>
            <a:endParaRPr lang="fr-BE" sz="1800" dirty="0"/>
          </a:p>
          <a:p>
            <a:pPr marL="0" indent="0" defTabSz="630238">
              <a:buNone/>
              <a:tabLst>
                <a:tab pos="1436688" algn="l"/>
              </a:tabLst>
            </a:pPr>
            <a:r>
              <a:rPr lang="fr-BE" sz="1800" dirty="0"/>
              <a:t>	RA (</a:t>
            </a:r>
            <a:r>
              <a:rPr lang="fr-BE" sz="1800" dirty="0" err="1"/>
              <a:t>Felty’s</a:t>
            </a:r>
            <a:r>
              <a:rPr lang="fr-BE" sz="1800" dirty="0"/>
              <a:t> syndrome)</a:t>
            </a:r>
          </a:p>
          <a:p>
            <a:pPr marL="0" indent="0">
              <a:buNone/>
              <a:tabLst>
                <a:tab pos="1436688" algn="l"/>
              </a:tabLst>
            </a:pPr>
            <a:r>
              <a:rPr lang="fr-BE" sz="1800" dirty="0"/>
              <a:t>	Large </a:t>
            </a:r>
            <a:r>
              <a:rPr lang="fr-BE" sz="1800" dirty="0" err="1"/>
              <a:t>Granular</a:t>
            </a:r>
            <a:r>
              <a:rPr lang="fr-BE" sz="1800" dirty="0"/>
              <a:t> </a:t>
            </a:r>
            <a:r>
              <a:rPr lang="fr-BE" sz="1800" dirty="0" err="1"/>
              <a:t>Lymphocytic</a:t>
            </a:r>
            <a:r>
              <a:rPr lang="fr-BE" sz="1800" dirty="0"/>
              <a:t> </a:t>
            </a:r>
            <a:r>
              <a:rPr lang="fr-BE" sz="1800" dirty="0" err="1"/>
              <a:t>leukemia</a:t>
            </a:r>
            <a:endParaRPr lang="fr-BE" sz="1800" dirty="0"/>
          </a:p>
          <a:p>
            <a:pPr marL="0" indent="0">
              <a:buFont typeface="Arial" panose="020B0604020202020204" pitchFamily="34" charset="0"/>
              <a:buNone/>
              <a:tabLst>
                <a:tab pos="1436688" algn="l"/>
              </a:tabLst>
            </a:pPr>
            <a:r>
              <a:rPr lang="fr-BE" sz="1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002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0B91-14C5-F579-F74A-C8612E7F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CAD09-AD88-379F-9F86-67807A579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603375"/>
          </a:xfrm>
          <a:gradFill>
            <a:gsLst>
              <a:gs pos="0">
                <a:srgbClr val="ABB0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fr-BE" dirty="0"/>
              <a:t>Transient (&lt; 3 </a:t>
            </a:r>
            <a:r>
              <a:rPr lang="fr-BE" dirty="0" err="1"/>
              <a:t>months</a:t>
            </a:r>
            <a:r>
              <a:rPr lang="fr-BE" dirty="0"/>
              <a:t>)</a:t>
            </a:r>
          </a:p>
          <a:p>
            <a:pPr>
              <a:buFontTx/>
              <a:buChar char="-"/>
            </a:pPr>
            <a:r>
              <a:rPr lang="fr-BE" sz="1800" dirty="0"/>
              <a:t>Infections</a:t>
            </a:r>
          </a:p>
          <a:p>
            <a:pPr>
              <a:buFontTx/>
              <a:buChar char="-"/>
            </a:pPr>
            <a:r>
              <a:rPr lang="fr-BE" sz="1800" dirty="0" err="1"/>
              <a:t>Drugs</a:t>
            </a:r>
            <a:endParaRPr lang="fr-BE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D1FEA-8AD4-D766-8EC4-B7ABB4CC2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603375"/>
          </a:xfrm>
          <a:gradFill>
            <a:gsLst>
              <a:gs pos="0">
                <a:srgbClr val="ABB0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fr-BE" dirty="0" err="1"/>
              <a:t>Chronic</a:t>
            </a:r>
            <a:endParaRPr lang="fr-BE" dirty="0"/>
          </a:p>
          <a:p>
            <a:pPr>
              <a:buFontTx/>
              <a:buChar char="-"/>
            </a:pPr>
            <a:r>
              <a:rPr lang="fr-BE" sz="1800" dirty="0" err="1"/>
              <a:t>Acquired</a:t>
            </a:r>
            <a:endParaRPr lang="fr-BE" sz="1800" dirty="0"/>
          </a:p>
          <a:p>
            <a:pPr>
              <a:buFontTx/>
              <a:buChar char="-"/>
            </a:pPr>
            <a:r>
              <a:rPr lang="fr-BE" sz="1800" dirty="0" err="1"/>
              <a:t>Congenital</a:t>
            </a:r>
            <a:endParaRPr lang="fr-BE" sz="18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ADB99-B2B6-08A4-CB9B-02C1A931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03378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79CC-ECD3-A7C5-DBD4-DD96E6AA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/>
              <a:t>Transient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259A9-BD22-17A0-917F-52BAD3DAB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gradFill>
            <a:gsLst>
              <a:gs pos="0">
                <a:srgbClr val="ABB0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fr-BE" dirty="0"/>
              <a:t>Transient - Infections</a:t>
            </a:r>
          </a:p>
          <a:p>
            <a:pPr marL="0" indent="0">
              <a:buNone/>
            </a:pPr>
            <a:r>
              <a:rPr lang="fr-BE" sz="2200" dirty="0"/>
              <a:t>Viral :</a:t>
            </a:r>
          </a:p>
          <a:p>
            <a:pPr marL="625475" indent="0">
              <a:buNone/>
            </a:pPr>
            <a:r>
              <a:rPr lang="fr-BE" sz="1700" dirty="0"/>
              <a:t>- </a:t>
            </a:r>
            <a:r>
              <a:rPr lang="fr-BE" sz="1700" dirty="0" err="1"/>
              <a:t>Almost</a:t>
            </a:r>
            <a:r>
              <a:rPr lang="fr-BE" sz="1700" dirty="0"/>
              <a:t> </a:t>
            </a:r>
            <a:r>
              <a:rPr lang="fr-BE" sz="1700" dirty="0" err="1"/>
              <a:t>any</a:t>
            </a:r>
            <a:r>
              <a:rPr lang="fr-BE" sz="1700" dirty="0"/>
              <a:t> virus</a:t>
            </a:r>
          </a:p>
          <a:p>
            <a:pPr marL="625475" indent="0">
              <a:buNone/>
            </a:pPr>
            <a:r>
              <a:rPr lang="fr-BE" sz="1700" dirty="0"/>
              <a:t>- </a:t>
            </a:r>
            <a:r>
              <a:rPr lang="fr-BE" sz="1700" dirty="0" err="1"/>
              <a:t>Profound</a:t>
            </a:r>
            <a:r>
              <a:rPr lang="fr-BE" sz="1700" dirty="0"/>
              <a:t> and ‘ long-lasting ’ : CMV, EBV, HIV, Influenza, Parvovirus B19</a:t>
            </a:r>
          </a:p>
          <a:p>
            <a:pPr marL="0" indent="0">
              <a:buNone/>
            </a:pPr>
            <a:r>
              <a:rPr lang="fr-BE" sz="2200" dirty="0" err="1"/>
              <a:t>Overwhelming</a:t>
            </a:r>
            <a:r>
              <a:rPr lang="fr-BE" sz="2200" dirty="0"/>
              <a:t> acute </a:t>
            </a:r>
            <a:r>
              <a:rPr lang="fr-BE" sz="2200" dirty="0" err="1"/>
              <a:t>bacterial</a:t>
            </a:r>
            <a:r>
              <a:rPr lang="fr-BE" sz="2200" dirty="0"/>
              <a:t> sepsis</a:t>
            </a:r>
          </a:p>
          <a:p>
            <a:pPr marL="625475" indent="0">
              <a:buNone/>
            </a:pPr>
            <a:r>
              <a:rPr lang="fr-BE" sz="1700" dirty="0"/>
              <a:t>- Poor </a:t>
            </a:r>
            <a:r>
              <a:rPr lang="fr-BE" sz="1700" dirty="0" err="1"/>
              <a:t>prognosis</a:t>
            </a:r>
            <a:endParaRPr lang="fr-BE" sz="1700" dirty="0"/>
          </a:p>
          <a:p>
            <a:pPr marL="911225" indent="-285750">
              <a:buFontTx/>
              <a:buChar char="-"/>
            </a:pPr>
            <a:r>
              <a:rPr lang="fr-BE" sz="1700" dirty="0" err="1"/>
              <a:t>Depletion</a:t>
            </a:r>
            <a:r>
              <a:rPr lang="fr-BE" sz="1700" dirty="0"/>
              <a:t> of the BM </a:t>
            </a:r>
            <a:r>
              <a:rPr lang="fr-BE" sz="1700" dirty="0" err="1"/>
              <a:t>storage</a:t>
            </a:r>
            <a:r>
              <a:rPr lang="fr-BE" sz="1700" dirty="0"/>
              <a:t> pool</a:t>
            </a:r>
          </a:p>
          <a:p>
            <a:pPr marL="911225" indent="-285750">
              <a:buFontTx/>
              <a:buChar char="-"/>
            </a:pPr>
            <a:endParaRPr lang="fr-BE" sz="1700" dirty="0"/>
          </a:p>
          <a:p>
            <a:pPr marL="0" indent="0">
              <a:buNone/>
            </a:pPr>
            <a:r>
              <a:rPr lang="fr-BE" sz="2000" dirty="0"/>
              <a:t>Brucella, BK, </a:t>
            </a:r>
            <a:r>
              <a:rPr lang="fr-BE" sz="2000" dirty="0" err="1"/>
              <a:t>Tularemia</a:t>
            </a:r>
            <a:r>
              <a:rPr lang="fr-BE" sz="2000" dirty="0"/>
              <a:t>, (para)</a:t>
            </a:r>
            <a:r>
              <a:rPr lang="fr-BE" sz="2000" dirty="0" err="1"/>
              <a:t>Typhoid</a:t>
            </a:r>
            <a:r>
              <a:rPr lang="fr-BE" sz="2000" dirty="0"/>
              <a:t>, Ehrlichia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6E501-70D2-B3B6-C178-C5FAFF670B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BE" dirty="0"/>
              <a:t>Transient – </a:t>
            </a:r>
            <a:r>
              <a:rPr lang="fr-BE" dirty="0" err="1"/>
              <a:t>Drugs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1F1D9-CC3D-43E8-CDF2-81EE0DBF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088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79CC-ECD3-A7C5-DBD4-DD96E6AA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/>
              <a:t>Transient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259A9-BD22-17A0-917F-52BAD3DABB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dirty="0"/>
              <a:t>Transient - Infections</a:t>
            </a:r>
          </a:p>
          <a:p>
            <a:pPr marL="0" indent="0">
              <a:buNone/>
            </a:pPr>
            <a:r>
              <a:rPr lang="fr-BE" sz="2200" dirty="0"/>
              <a:t>Viral :</a:t>
            </a:r>
          </a:p>
          <a:p>
            <a:pPr marL="625475" indent="0">
              <a:buNone/>
            </a:pPr>
            <a:r>
              <a:rPr lang="fr-BE" sz="1700" dirty="0"/>
              <a:t>- </a:t>
            </a:r>
            <a:r>
              <a:rPr lang="fr-BE" sz="1700" dirty="0" err="1"/>
              <a:t>Almost</a:t>
            </a:r>
            <a:r>
              <a:rPr lang="fr-BE" sz="1700" dirty="0"/>
              <a:t> </a:t>
            </a:r>
            <a:r>
              <a:rPr lang="fr-BE" sz="1700" dirty="0" err="1"/>
              <a:t>any</a:t>
            </a:r>
            <a:r>
              <a:rPr lang="fr-BE" sz="1700" dirty="0"/>
              <a:t> virus</a:t>
            </a:r>
          </a:p>
          <a:p>
            <a:pPr marL="625475" indent="0">
              <a:buNone/>
            </a:pPr>
            <a:r>
              <a:rPr lang="fr-BE" sz="1700" dirty="0"/>
              <a:t>- </a:t>
            </a:r>
            <a:r>
              <a:rPr lang="fr-BE" sz="1700" dirty="0" err="1"/>
              <a:t>Profound</a:t>
            </a:r>
            <a:r>
              <a:rPr lang="fr-BE" sz="1700" dirty="0"/>
              <a:t> and ‘ long-lasting ’ : CMV, EBV, HIV, Influenza, Parvovirus B19</a:t>
            </a:r>
          </a:p>
          <a:p>
            <a:pPr marL="0" indent="0">
              <a:buNone/>
            </a:pPr>
            <a:endParaRPr lang="fr-BE" sz="2200" dirty="0"/>
          </a:p>
          <a:p>
            <a:pPr marL="0" indent="0">
              <a:buNone/>
            </a:pPr>
            <a:r>
              <a:rPr lang="fr-BE" sz="2200" dirty="0" err="1"/>
              <a:t>Overwhelming</a:t>
            </a:r>
            <a:r>
              <a:rPr lang="fr-BE" sz="2200" dirty="0"/>
              <a:t> acute </a:t>
            </a:r>
            <a:r>
              <a:rPr lang="fr-BE" sz="2200" dirty="0" err="1"/>
              <a:t>bacterial</a:t>
            </a:r>
            <a:r>
              <a:rPr lang="fr-BE" sz="2200" dirty="0"/>
              <a:t> sepsis</a:t>
            </a:r>
          </a:p>
          <a:p>
            <a:pPr marL="625475" indent="0">
              <a:buNone/>
            </a:pPr>
            <a:r>
              <a:rPr lang="fr-BE" sz="1700" dirty="0"/>
              <a:t>- Poor </a:t>
            </a:r>
            <a:r>
              <a:rPr lang="fr-BE" sz="1700" dirty="0" err="1"/>
              <a:t>prognosis</a:t>
            </a:r>
            <a:endParaRPr lang="fr-BE" sz="1700" dirty="0"/>
          </a:p>
          <a:p>
            <a:pPr marL="911225" indent="-285750">
              <a:buFontTx/>
              <a:buChar char="-"/>
            </a:pPr>
            <a:r>
              <a:rPr lang="fr-BE" sz="1700" dirty="0" err="1"/>
              <a:t>Depletion</a:t>
            </a:r>
            <a:r>
              <a:rPr lang="fr-BE" sz="1700" dirty="0"/>
              <a:t> of the BM </a:t>
            </a:r>
            <a:r>
              <a:rPr lang="fr-BE" sz="1700" dirty="0" err="1"/>
              <a:t>storage</a:t>
            </a:r>
            <a:r>
              <a:rPr lang="fr-BE" sz="1700" dirty="0"/>
              <a:t> pool</a:t>
            </a:r>
          </a:p>
          <a:p>
            <a:pPr marL="911225" indent="-285750">
              <a:buFontTx/>
              <a:buChar char="-"/>
            </a:pPr>
            <a:endParaRPr lang="fr-BE" sz="1700" dirty="0"/>
          </a:p>
          <a:p>
            <a:pPr marL="0" indent="0">
              <a:buNone/>
            </a:pPr>
            <a:r>
              <a:rPr lang="fr-BE" sz="2000" dirty="0"/>
              <a:t> Brucella, BK, </a:t>
            </a:r>
            <a:r>
              <a:rPr lang="fr-BE" sz="2000" dirty="0" err="1"/>
              <a:t>Tularemia</a:t>
            </a:r>
            <a:r>
              <a:rPr lang="fr-BE" sz="2000" dirty="0"/>
              <a:t>, (para)</a:t>
            </a:r>
            <a:r>
              <a:rPr lang="fr-BE" sz="2000" dirty="0" err="1"/>
              <a:t>Typhoid</a:t>
            </a:r>
            <a:r>
              <a:rPr lang="fr-BE" sz="2000" dirty="0"/>
              <a:t>, Ehrlichia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6E501-70D2-B3B6-C178-C5FAFF670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gradFill>
            <a:gsLst>
              <a:gs pos="0">
                <a:srgbClr val="ABB0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10000"/>
          </a:bodyPr>
          <a:lstStyle/>
          <a:p>
            <a:r>
              <a:rPr lang="fr-BE" dirty="0"/>
              <a:t>Transient – </a:t>
            </a:r>
            <a:r>
              <a:rPr lang="fr-BE" dirty="0" err="1"/>
              <a:t>Drugs</a:t>
            </a:r>
            <a:endParaRPr lang="fr-BE" dirty="0"/>
          </a:p>
          <a:p>
            <a:pPr marL="0" indent="0">
              <a:buNone/>
            </a:pPr>
            <a:r>
              <a:rPr lang="en-GB" sz="2200" dirty="0"/>
              <a:t>1. Direct or indirect toxicity to progenitors :</a:t>
            </a:r>
          </a:p>
          <a:p>
            <a:pPr marL="0" indent="0">
              <a:buNone/>
            </a:pPr>
            <a:r>
              <a:rPr lang="en-GB" sz="1700" dirty="0"/>
              <a:t>- Chemotherapy, Anti-</a:t>
            </a:r>
            <a:r>
              <a:rPr lang="en-GB" sz="1700" dirty="0" err="1"/>
              <a:t>epileptica</a:t>
            </a:r>
            <a:r>
              <a:rPr lang="en-GB" sz="1700" dirty="0"/>
              <a:t>, colchicine, azathioprine,</a:t>
            </a:r>
          </a:p>
          <a:p>
            <a:pPr marL="0" indent="0">
              <a:buNone/>
            </a:pPr>
            <a:r>
              <a:rPr lang="en-GB" sz="1700" dirty="0"/>
              <a:t>ganciclovir... ....</a:t>
            </a:r>
          </a:p>
          <a:p>
            <a:pPr marL="0" indent="0">
              <a:buNone/>
            </a:pPr>
            <a:r>
              <a:rPr lang="en-GB" sz="1700" dirty="0"/>
              <a:t>- Presentation may be delayed for months</a:t>
            </a:r>
          </a:p>
          <a:p>
            <a:pPr marL="0" indent="0">
              <a:buNone/>
            </a:pPr>
            <a:r>
              <a:rPr lang="en-GB" sz="1700" dirty="0"/>
              <a:t>- Usually asymptomatic</a:t>
            </a:r>
          </a:p>
          <a:p>
            <a:pPr marL="0" indent="0">
              <a:buNone/>
            </a:pPr>
            <a:r>
              <a:rPr lang="en-GB" sz="1700" dirty="0"/>
              <a:t>- Dose-dependent</a:t>
            </a:r>
          </a:p>
          <a:p>
            <a:pPr marL="0" indent="0">
              <a:buNone/>
            </a:pPr>
            <a:r>
              <a:rPr lang="en-GB" sz="2200" dirty="0"/>
              <a:t>2. Immune mediated (AB or cell-mediated) : agranulocytosis (mortality 5%)</a:t>
            </a:r>
          </a:p>
          <a:p>
            <a:pPr marL="0" indent="0">
              <a:buNone/>
            </a:pPr>
            <a:r>
              <a:rPr lang="en-GB" sz="1700" dirty="0"/>
              <a:t>- Days or weeks after beginning treatment</a:t>
            </a:r>
          </a:p>
          <a:p>
            <a:pPr marL="0" indent="0">
              <a:buNone/>
            </a:pPr>
            <a:r>
              <a:rPr lang="en-GB" sz="1700" dirty="0"/>
              <a:t>- Often acute and explosive symptoms</a:t>
            </a:r>
          </a:p>
          <a:p>
            <a:pPr marL="0" indent="0">
              <a:buNone/>
            </a:pPr>
            <a:r>
              <a:rPr lang="en-GB" sz="1700" dirty="0"/>
              <a:t>- Rechallenge or inadvertent re-administration : prompt recurrence with low dose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1F1D9-CC3D-43E8-CDF2-81EE0DBF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872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79CC-ECD3-A7C5-DBD4-DD96E6AA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/>
              <a:t>Transient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6E501-70D2-B3B6-C178-C5FAFF670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gradFill>
            <a:gsLst>
              <a:gs pos="0">
                <a:srgbClr val="ABB0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10000"/>
          </a:bodyPr>
          <a:lstStyle/>
          <a:p>
            <a:r>
              <a:rPr lang="fr-BE" dirty="0"/>
              <a:t>Transient – </a:t>
            </a:r>
            <a:r>
              <a:rPr lang="fr-BE" dirty="0" err="1"/>
              <a:t>Drugs</a:t>
            </a:r>
            <a:endParaRPr lang="fr-BE" dirty="0"/>
          </a:p>
          <a:p>
            <a:pPr marL="0" indent="0">
              <a:buNone/>
            </a:pPr>
            <a:r>
              <a:rPr lang="en-GB" sz="2200" dirty="0"/>
              <a:t>1. Direct or indirect toxicity to progenitors :</a:t>
            </a:r>
          </a:p>
          <a:p>
            <a:pPr marL="0" indent="0">
              <a:buNone/>
            </a:pPr>
            <a:r>
              <a:rPr lang="en-GB" sz="1700" dirty="0"/>
              <a:t>- Chemotherapy, Anti-</a:t>
            </a:r>
            <a:r>
              <a:rPr lang="en-GB" sz="1700" dirty="0" err="1"/>
              <a:t>epileptica</a:t>
            </a:r>
            <a:r>
              <a:rPr lang="en-GB" sz="1700" dirty="0"/>
              <a:t>, colchicine, azathioprine,</a:t>
            </a:r>
          </a:p>
          <a:p>
            <a:pPr marL="0" indent="0">
              <a:buNone/>
            </a:pPr>
            <a:r>
              <a:rPr lang="en-GB" sz="1700" dirty="0"/>
              <a:t>ganciclovir... ....</a:t>
            </a:r>
          </a:p>
          <a:p>
            <a:pPr marL="0" indent="0">
              <a:buNone/>
            </a:pPr>
            <a:r>
              <a:rPr lang="en-GB" sz="1700" dirty="0"/>
              <a:t>- Presentation may be delayed for months</a:t>
            </a:r>
          </a:p>
          <a:p>
            <a:pPr marL="0" indent="0">
              <a:buNone/>
            </a:pPr>
            <a:r>
              <a:rPr lang="en-GB" sz="1700" dirty="0"/>
              <a:t>- Usually asymptomatic</a:t>
            </a:r>
          </a:p>
          <a:p>
            <a:pPr marL="0" indent="0">
              <a:buNone/>
            </a:pPr>
            <a:r>
              <a:rPr lang="en-GB" sz="1700" dirty="0"/>
              <a:t>- Dose-dependent</a:t>
            </a:r>
          </a:p>
          <a:p>
            <a:pPr marL="0" indent="0">
              <a:buNone/>
            </a:pPr>
            <a:r>
              <a:rPr lang="en-GB" sz="2200" dirty="0"/>
              <a:t>2. Immune mediated (AB or cell-mediated) : agranulocytosis (mortality 5%)</a:t>
            </a:r>
          </a:p>
          <a:p>
            <a:pPr marL="0" indent="0">
              <a:buNone/>
            </a:pPr>
            <a:r>
              <a:rPr lang="en-GB" sz="1700" dirty="0"/>
              <a:t>- Days or weeks after beginning treatment</a:t>
            </a:r>
          </a:p>
          <a:p>
            <a:pPr marL="0" indent="0">
              <a:buNone/>
            </a:pPr>
            <a:r>
              <a:rPr lang="en-GB" sz="1700" dirty="0"/>
              <a:t>- Often acute and explosive symptoms</a:t>
            </a:r>
          </a:p>
          <a:p>
            <a:pPr marL="0" indent="0">
              <a:buNone/>
            </a:pPr>
            <a:r>
              <a:rPr lang="en-GB" sz="1700" dirty="0"/>
              <a:t>- Rechallenge or inadvertent re-administration : prompt recurrence with low dose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1F1D9-CC3D-43E8-CDF2-81EE0DBF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8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3051C1-039E-3335-A1D8-F5A4AED671B8}"/>
              </a:ext>
            </a:extLst>
          </p:cNvPr>
          <p:cNvSpPr txBox="1"/>
          <p:nvPr/>
        </p:nvSpPr>
        <p:spPr>
          <a:xfrm>
            <a:off x="1176781" y="6205053"/>
            <a:ext cx="4504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effectLst/>
              </a:rPr>
              <a:t>Neutropenia can occur at any time of therapy </a:t>
            </a:r>
          </a:p>
          <a:p>
            <a:r>
              <a:rPr lang="en-GB" dirty="0">
                <a:effectLst/>
              </a:rPr>
              <a:t>with almost any drug</a:t>
            </a:r>
            <a:endParaRPr lang="fr-B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0CFBFD-BFA2-E931-324D-3A8085634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dirty="0" err="1"/>
              <a:t>Prominent</a:t>
            </a:r>
            <a:r>
              <a:rPr lang="fr-BE" dirty="0"/>
              <a:t> </a:t>
            </a:r>
            <a:r>
              <a:rPr lang="fr-BE" dirty="0" err="1"/>
              <a:t>drugs</a:t>
            </a:r>
            <a:r>
              <a:rPr lang="fr-BE" dirty="0"/>
              <a:t> </a:t>
            </a:r>
            <a:r>
              <a:rPr lang="fr-BE" dirty="0" err="1"/>
              <a:t>causing</a:t>
            </a:r>
            <a:r>
              <a:rPr lang="fr-BE" dirty="0"/>
              <a:t> transient </a:t>
            </a:r>
            <a:r>
              <a:rPr lang="fr-BE" dirty="0" err="1"/>
              <a:t>neutropenia</a:t>
            </a:r>
            <a:endParaRPr lang="fr-BE" dirty="0"/>
          </a:p>
          <a:p>
            <a:r>
              <a:rPr lang="fr-BE" sz="2300" dirty="0" err="1"/>
              <a:t>Anticonvulsant</a:t>
            </a:r>
            <a:r>
              <a:rPr lang="fr-BE" sz="2300" dirty="0"/>
              <a:t>: </a:t>
            </a:r>
            <a:r>
              <a:rPr lang="fr-BE" sz="1700" dirty="0" err="1"/>
              <a:t>Carbamazepine</a:t>
            </a:r>
            <a:r>
              <a:rPr lang="fr-BE" sz="1700" dirty="0"/>
              <a:t>, Valproate</a:t>
            </a:r>
          </a:p>
          <a:p>
            <a:r>
              <a:rPr lang="fr-BE" sz="2300" dirty="0" err="1"/>
              <a:t>Antibiotics</a:t>
            </a:r>
            <a:r>
              <a:rPr lang="fr-BE" sz="2300" dirty="0"/>
              <a:t>: </a:t>
            </a:r>
            <a:r>
              <a:rPr lang="fr-BE" sz="1700" dirty="0"/>
              <a:t>Sulfonamides, </a:t>
            </a:r>
            <a:r>
              <a:rPr lang="fr-BE" sz="1700" dirty="0" err="1"/>
              <a:t>penicillins</a:t>
            </a:r>
            <a:r>
              <a:rPr lang="fr-BE" sz="1700" dirty="0"/>
              <a:t>, TMP/SMT, </a:t>
            </a:r>
            <a:r>
              <a:rPr lang="fr-BE" sz="1700" dirty="0" err="1"/>
              <a:t>vancomycin</a:t>
            </a:r>
            <a:r>
              <a:rPr lang="fr-BE" sz="1700" dirty="0"/>
              <a:t>, </a:t>
            </a:r>
            <a:r>
              <a:rPr lang="fr-BE" sz="1700" dirty="0" err="1"/>
              <a:t>linezolid</a:t>
            </a:r>
            <a:endParaRPr lang="fr-BE" sz="1700" dirty="0"/>
          </a:p>
          <a:p>
            <a:r>
              <a:rPr lang="fr-BE" sz="2300" dirty="0" err="1"/>
              <a:t>Antipsychotic</a:t>
            </a:r>
            <a:r>
              <a:rPr lang="fr-BE" sz="2300" dirty="0"/>
              <a:t> </a:t>
            </a:r>
            <a:r>
              <a:rPr lang="fr-BE" sz="1700" dirty="0"/>
              <a:t>Clozapine, olanzapine, </a:t>
            </a:r>
            <a:r>
              <a:rPr lang="fr-BE" sz="1700" dirty="0" err="1"/>
              <a:t>phenothiazines</a:t>
            </a:r>
            <a:endParaRPr lang="fr-BE" sz="1700" dirty="0"/>
          </a:p>
          <a:p>
            <a:r>
              <a:rPr lang="fr-BE" sz="2300" dirty="0" err="1"/>
              <a:t>Antirheumati</a:t>
            </a:r>
            <a:r>
              <a:rPr lang="fr-BE" sz="2300" dirty="0"/>
              <a:t>: </a:t>
            </a:r>
            <a:r>
              <a:rPr lang="fr-BE" sz="1700" dirty="0"/>
              <a:t>MTX, </a:t>
            </a:r>
            <a:r>
              <a:rPr lang="fr-BE" sz="1700" dirty="0" err="1"/>
              <a:t>levamisole</a:t>
            </a:r>
            <a:r>
              <a:rPr lang="fr-BE" sz="1700" dirty="0"/>
              <a:t>, </a:t>
            </a:r>
            <a:r>
              <a:rPr lang="fr-BE" sz="1700" dirty="0" err="1"/>
              <a:t>penicillamine</a:t>
            </a:r>
            <a:endParaRPr lang="fr-BE" sz="1700" dirty="0"/>
          </a:p>
          <a:p>
            <a:r>
              <a:rPr lang="fr-BE" sz="2300" dirty="0" err="1"/>
              <a:t>Antithyroid</a:t>
            </a:r>
            <a:r>
              <a:rPr lang="fr-BE" sz="2300" dirty="0"/>
              <a:t> :</a:t>
            </a:r>
            <a:r>
              <a:rPr lang="fr-BE" sz="1700" dirty="0" err="1"/>
              <a:t>Thiamazole</a:t>
            </a:r>
            <a:r>
              <a:rPr lang="fr-BE" sz="1700" dirty="0"/>
              <a:t>, </a:t>
            </a:r>
            <a:r>
              <a:rPr lang="fr-BE" sz="1700" dirty="0" err="1"/>
              <a:t>propylthiouracil</a:t>
            </a:r>
            <a:endParaRPr lang="fr-BE" sz="1700" dirty="0"/>
          </a:p>
          <a:p>
            <a:r>
              <a:rPr lang="fr-BE" sz="2300" dirty="0" err="1"/>
              <a:t>Other</a:t>
            </a:r>
            <a:r>
              <a:rPr lang="fr-BE" sz="2300" dirty="0"/>
              <a:t> </a:t>
            </a:r>
            <a:r>
              <a:rPr lang="fr-BE" sz="1700" dirty="0" err="1"/>
              <a:t>Aminopyrine</a:t>
            </a:r>
            <a:r>
              <a:rPr lang="fr-BE" sz="1700" dirty="0"/>
              <a:t>, </a:t>
            </a:r>
            <a:r>
              <a:rPr lang="fr-BE" sz="1700" dirty="0" err="1"/>
              <a:t>deferiprone</a:t>
            </a:r>
            <a:r>
              <a:rPr lang="fr-BE" sz="1700" dirty="0"/>
              <a:t>, rituximab, </a:t>
            </a:r>
            <a:r>
              <a:rPr lang="fr-BE" sz="1700" dirty="0" err="1"/>
              <a:t>ticlopidine</a:t>
            </a:r>
            <a:r>
              <a:rPr lang="fr-BE" sz="1700" dirty="0"/>
              <a:t>, </a:t>
            </a:r>
            <a:r>
              <a:rPr lang="fr-BE" sz="1700" dirty="0" err="1"/>
              <a:t>sulfasalazine</a:t>
            </a:r>
            <a:r>
              <a:rPr lang="fr-BE" sz="1700" dirty="0"/>
              <a:t>, </a:t>
            </a:r>
            <a:r>
              <a:rPr lang="fr-BE" sz="1700" dirty="0" err="1"/>
              <a:t>metamizol</a:t>
            </a:r>
            <a:r>
              <a:rPr lang="fr-BE" sz="1700" dirty="0"/>
              <a:t>(</a:t>
            </a:r>
            <a:r>
              <a:rPr lang="fr-BE" sz="1700" dirty="0" err="1"/>
              <a:t>novalgine</a:t>
            </a:r>
            <a:r>
              <a:rPr lang="fr-BE" sz="17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36314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4502F-679F-6365-EC19-F3A9E35DAB1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ABB0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fr-BE" dirty="0"/>
              <a:t>Rituximab-</a:t>
            </a:r>
            <a:r>
              <a:rPr lang="fr-BE" dirty="0" err="1"/>
              <a:t>associated</a:t>
            </a:r>
            <a:r>
              <a:rPr lang="fr-BE" dirty="0"/>
              <a:t> </a:t>
            </a:r>
            <a:r>
              <a:rPr lang="fr-BE" dirty="0" err="1"/>
              <a:t>late-onset</a:t>
            </a:r>
            <a:r>
              <a:rPr lang="fr-BE" dirty="0"/>
              <a:t>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1F9B7-64FF-BF22-ED84-D312E1DF4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36057" y="1825625"/>
            <a:ext cx="7352071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Isolated neutropenia &gt; 3-4 weeks after the last dose</a:t>
            </a:r>
          </a:p>
          <a:p>
            <a:r>
              <a:rPr lang="en-GB" dirty="0"/>
              <a:t>Usually moderate, sometimes severe</a:t>
            </a:r>
          </a:p>
          <a:p>
            <a:r>
              <a:rPr lang="en-GB" dirty="0"/>
              <a:t>Unknown mechanism</a:t>
            </a:r>
          </a:p>
          <a:p>
            <a:r>
              <a:rPr lang="en-GB" dirty="0"/>
              <a:t>Decreased granulopoiesis and maturation arrest</a:t>
            </a:r>
          </a:p>
          <a:p>
            <a:r>
              <a:rPr lang="en-GB" dirty="0"/>
              <a:t>6-9% NHL population</a:t>
            </a:r>
          </a:p>
          <a:p>
            <a:r>
              <a:rPr lang="en-GB" dirty="0"/>
              <a:t>Median time : 75-120 days after the last dose</a:t>
            </a:r>
          </a:p>
          <a:p>
            <a:r>
              <a:rPr lang="en-GB" dirty="0"/>
              <a:t>Median duration : 6-77 days</a:t>
            </a:r>
          </a:p>
          <a:p>
            <a:r>
              <a:rPr lang="en-GB" dirty="0"/>
              <a:t>Recurrence may occur (after re-</a:t>
            </a:r>
            <a:r>
              <a:rPr lang="en-GB" dirty="0" err="1"/>
              <a:t>adminstration</a:t>
            </a:r>
            <a:r>
              <a:rPr lang="en-GB" dirty="0"/>
              <a:t> or not)</a:t>
            </a:r>
          </a:p>
          <a:p>
            <a:r>
              <a:rPr lang="en-GB" dirty="0"/>
              <a:t>G-CSF hastens recovery but do not change outcome</a:t>
            </a:r>
          </a:p>
          <a:p>
            <a:r>
              <a:rPr lang="en-GB" dirty="0"/>
              <a:t>Infections : not very frequent (17%), not very severe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2410D-276B-F6FD-B2E2-E006A4B9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6102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1097C-D498-58DC-A753-0F009FECA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-71252"/>
            <a:ext cx="10515600" cy="1325563"/>
          </a:xfrm>
        </p:spPr>
        <p:txBody>
          <a:bodyPr/>
          <a:lstStyle/>
          <a:p>
            <a:pPr algn="ctr"/>
            <a:r>
              <a:rPr lang="fr-BE" dirty="0" err="1"/>
              <a:t>Chronic</a:t>
            </a:r>
            <a:r>
              <a:rPr lang="fr-BE" dirty="0"/>
              <a:t> </a:t>
            </a:r>
            <a:r>
              <a:rPr lang="fr-BE" dirty="0" err="1"/>
              <a:t>acquired</a:t>
            </a:r>
            <a:r>
              <a:rPr lang="fr-BE" dirty="0"/>
              <a:t>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EEA08-416A-E672-4660-DDB29242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10</a:t>
            </a:fld>
            <a:endParaRPr lang="fr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91F08-B410-9332-7B95-B039509077E2}"/>
              </a:ext>
            </a:extLst>
          </p:cNvPr>
          <p:cNvSpPr txBox="1"/>
          <p:nvPr/>
        </p:nvSpPr>
        <p:spPr>
          <a:xfrm>
            <a:off x="346587" y="971416"/>
            <a:ext cx="5749413" cy="20313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b="1" dirty="0"/>
              <a:t>1. Chronic autoimmune/idiopathic </a:t>
            </a:r>
            <a:r>
              <a:rPr lang="en-GB" b="1" dirty="0" err="1"/>
              <a:t>neutropenias</a:t>
            </a:r>
            <a:r>
              <a:rPr lang="en-GB" b="1" dirty="0"/>
              <a:t> : </a:t>
            </a:r>
            <a:r>
              <a:rPr lang="en-GB" dirty="0"/>
              <a:t>overlapping</a:t>
            </a:r>
          </a:p>
          <a:p>
            <a:r>
              <a:rPr lang="en-GB" dirty="0"/>
              <a:t>- Lack of reliable antibody test</a:t>
            </a:r>
          </a:p>
          <a:p>
            <a:r>
              <a:rPr lang="en-GB" dirty="0"/>
              <a:t>- 5F/1M</a:t>
            </a:r>
          </a:p>
          <a:p>
            <a:r>
              <a:rPr lang="en-GB" dirty="0"/>
              <a:t>- No serious infection</a:t>
            </a:r>
          </a:p>
          <a:p>
            <a:r>
              <a:rPr lang="en-GB" dirty="0"/>
              <a:t>- If severe : recurrent stomatitis and skin/respiratory infections</a:t>
            </a:r>
            <a:endParaRPr lang="fr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8B0F2-4266-6264-2B2B-7B5DF947D1B3}"/>
              </a:ext>
            </a:extLst>
          </p:cNvPr>
          <p:cNvSpPr txBox="1"/>
          <p:nvPr/>
        </p:nvSpPr>
        <p:spPr>
          <a:xfrm>
            <a:off x="346587" y="3221982"/>
            <a:ext cx="5749412" cy="120032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fr-BE" b="1" dirty="0"/>
              <a:t>2. </a:t>
            </a:r>
            <a:r>
              <a:rPr lang="fr-BE" b="1" dirty="0" err="1"/>
              <a:t>Chronic</a:t>
            </a:r>
            <a:r>
              <a:rPr lang="fr-BE" b="1" dirty="0"/>
              <a:t> </a:t>
            </a:r>
            <a:r>
              <a:rPr lang="fr-BE" b="1" dirty="0" err="1"/>
              <a:t>inflammatory</a:t>
            </a:r>
            <a:r>
              <a:rPr lang="fr-BE" b="1" dirty="0"/>
              <a:t> and </a:t>
            </a:r>
            <a:r>
              <a:rPr lang="fr-BE" b="1" dirty="0" err="1"/>
              <a:t>autoimmune</a:t>
            </a:r>
            <a:r>
              <a:rPr lang="fr-BE" b="1" dirty="0"/>
              <a:t> </a:t>
            </a:r>
            <a:r>
              <a:rPr lang="fr-BE" b="1" dirty="0" err="1"/>
              <a:t>diseases</a:t>
            </a:r>
            <a:r>
              <a:rPr lang="fr-BE" b="1" dirty="0"/>
              <a:t> </a:t>
            </a:r>
            <a:r>
              <a:rPr lang="fr-BE" dirty="0"/>
              <a:t>(SLE, RA..)</a:t>
            </a:r>
          </a:p>
          <a:p>
            <a:r>
              <a:rPr lang="fr-BE" dirty="0"/>
              <a:t>- </a:t>
            </a:r>
            <a:r>
              <a:rPr lang="fr-BE" dirty="0" err="1"/>
              <a:t>Mild</a:t>
            </a:r>
            <a:r>
              <a:rPr lang="fr-BE" dirty="0"/>
              <a:t> and </a:t>
            </a:r>
            <a:r>
              <a:rPr lang="fr-BE" dirty="0" err="1"/>
              <a:t>often</a:t>
            </a:r>
            <a:r>
              <a:rPr lang="fr-BE" dirty="0"/>
              <a:t> intermittent</a:t>
            </a:r>
          </a:p>
          <a:p>
            <a:r>
              <a:rPr lang="fr-BE" dirty="0"/>
              <a:t>- </a:t>
            </a:r>
            <a:r>
              <a:rPr lang="fr-BE" dirty="0" err="1"/>
              <a:t>Felty</a:t>
            </a:r>
            <a:r>
              <a:rPr lang="fr-BE" dirty="0"/>
              <a:t> : RA, </a:t>
            </a:r>
            <a:r>
              <a:rPr lang="fr-BE" dirty="0" err="1"/>
              <a:t>severe</a:t>
            </a:r>
            <a:r>
              <a:rPr lang="fr-BE" dirty="0"/>
              <a:t> </a:t>
            </a:r>
            <a:r>
              <a:rPr lang="fr-BE" dirty="0" err="1"/>
              <a:t>neutropenia</a:t>
            </a:r>
            <a:r>
              <a:rPr lang="fr-BE" dirty="0"/>
              <a:t>, </a:t>
            </a:r>
            <a:r>
              <a:rPr lang="fr-BE" dirty="0" err="1"/>
              <a:t>splenomegaly</a:t>
            </a:r>
            <a:endParaRPr lang="fr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30AAA8-B279-9FF2-1DA8-E4AADA5D75F8}"/>
              </a:ext>
            </a:extLst>
          </p:cNvPr>
          <p:cNvSpPr txBox="1"/>
          <p:nvPr/>
        </p:nvSpPr>
        <p:spPr>
          <a:xfrm>
            <a:off x="346588" y="4641552"/>
            <a:ext cx="5749412" cy="1754326"/>
          </a:xfrm>
          <a:prstGeom prst="rect">
            <a:avLst/>
          </a:prstGeom>
          <a:gradFill flip="none" rotWithShape="1">
            <a:gsLst>
              <a:gs pos="0">
                <a:srgbClr val="ABB0D9">
                  <a:tint val="66000"/>
                  <a:satMod val="160000"/>
                </a:srgbClr>
              </a:gs>
              <a:gs pos="50000">
                <a:srgbClr val="ABB0D9">
                  <a:tint val="44500"/>
                  <a:satMod val="160000"/>
                </a:srgbClr>
              </a:gs>
              <a:gs pos="100000">
                <a:srgbClr val="ABB0D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r>
              <a:rPr lang="fr-BE" b="1" dirty="0"/>
              <a:t>3. LGL </a:t>
            </a:r>
            <a:r>
              <a:rPr lang="fr-BE" b="1" dirty="0" err="1"/>
              <a:t>leukemia</a:t>
            </a:r>
            <a:endParaRPr lang="fr-BE" b="1" dirty="0"/>
          </a:p>
          <a:p>
            <a:r>
              <a:rPr lang="fr-BE" dirty="0"/>
              <a:t>- </a:t>
            </a:r>
            <a:r>
              <a:rPr lang="fr-BE" dirty="0" err="1"/>
              <a:t>Isolated</a:t>
            </a:r>
            <a:r>
              <a:rPr lang="fr-BE" dirty="0"/>
              <a:t> </a:t>
            </a:r>
            <a:r>
              <a:rPr lang="fr-BE" dirty="0" err="1"/>
              <a:t>chronic</a:t>
            </a:r>
            <a:r>
              <a:rPr lang="fr-BE" dirty="0"/>
              <a:t> </a:t>
            </a:r>
            <a:r>
              <a:rPr lang="fr-BE" dirty="0" err="1"/>
              <a:t>neutropenia</a:t>
            </a:r>
            <a:r>
              <a:rPr lang="fr-BE" dirty="0"/>
              <a:t> in </a:t>
            </a:r>
            <a:r>
              <a:rPr lang="fr-BE" dirty="0" err="1"/>
              <a:t>older</a:t>
            </a:r>
            <a:r>
              <a:rPr lang="fr-BE" dirty="0"/>
              <a:t> </a:t>
            </a:r>
            <a:r>
              <a:rPr lang="fr-BE" dirty="0" err="1"/>
              <a:t>adults</a:t>
            </a:r>
            <a:endParaRPr lang="fr-BE" dirty="0"/>
          </a:p>
          <a:p>
            <a:r>
              <a:rPr lang="fr-BE" dirty="0"/>
              <a:t>- Clonal expansion of  </a:t>
            </a:r>
            <a:r>
              <a:rPr lang="fr-BE" dirty="0" err="1"/>
              <a:t>activated</a:t>
            </a:r>
            <a:r>
              <a:rPr lang="fr-BE" dirty="0"/>
              <a:t> T / NK </a:t>
            </a:r>
            <a:r>
              <a:rPr lang="fr-BE" dirty="0" err="1"/>
              <a:t>cells</a:t>
            </a:r>
            <a:r>
              <a:rPr lang="fr-BE" dirty="0"/>
              <a:t> </a:t>
            </a:r>
          </a:p>
          <a:p>
            <a:r>
              <a:rPr lang="fr-BE" dirty="0"/>
              <a:t>- Stat-3 mutations</a:t>
            </a:r>
          </a:p>
          <a:p>
            <a:r>
              <a:rPr lang="fr-BE" dirty="0"/>
              <a:t>- </a:t>
            </a:r>
            <a:r>
              <a:rPr lang="fr-BE" dirty="0" err="1"/>
              <a:t>Both</a:t>
            </a:r>
            <a:r>
              <a:rPr lang="fr-BE" dirty="0"/>
              <a:t> </a:t>
            </a:r>
            <a:r>
              <a:rPr lang="fr-BE" dirty="0" err="1"/>
              <a:t>autoimmune</a:t>
            </a:r>
            <a:r>
              <a:rPr lang="fr-BE" dirty="0"/>
              <a:t> and cytokine </a:t>
            </a:r>
            <a:r>
              <a:rPr lang="fr-BE" dirty="0" err="1"/>
              <a:t>mediated</a:t>
            </a:r>
            <a:endParaRPr lang="fr-BE" dirty="0"/>
          </a:p>
          <a:p>
            <a:r>
              <a:rPr lang="fr-BE" dirty="0"/>
              <a:t>- Associated conditions: RA, auto-immune </a:t>
            </a:r>
            <a:r>
              <a:rPr lang="fr-BE" dirty="0" err="1"/>
              <a:t>diseases</a:t>
            </a:r>
            <a:endParaRPr lang="fr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0AE0D-6E8E-9A6D-A7EC-2724CC0FD5FC}"/>
              </a:ext>
            </a:extLst>
          </p:cNvPr>
          <p:cNvSpPr txBox="1"/>
          <p:nvPr/>
        </p:nvSpPr>
        <p:spPr>
          <a:xfrm>
            <a:off x="6410983" y="971416"/>
            <a:ext cx="5322261" cy="646331"/>
          </a:xfrm>
          <a:prstGeom prst="rect">
            <a:avLst/>
          </a:prstGeom>
          <a:gradFill flip="none" rotWithShape="1">
            <a:gsLst>
              <a:gs pos="0">
                <a:srgbClr val="ABB0D9">
                  <a:tint val="66000"/>
                  <a:satMod val="160000"/>
                </a:srgbClr>
              </a:gs>
              <a:gs pos="50000">
                <a:srgbClr val="ABB0D9">
                  <a:tint val="44500"/>
                  <a:satMod val="160000"/>
                </a:srgbClr>
              </a:gs>
              <a:gs pos="100000">
                <a:srgbClr val="ABB0D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b="1" dirty="0"/>
              <a:t>4. B12, folic acid, copper, protein-caloric </a:t>
            </a:r>
          </a:p>
          <a:p>
            <a:r>
              <a:rPr lang="en-GB" b="1" dirty="0"/>
              <a:t>nutritional deficiencies</a:t>
            </a:r>
            <a:endParaRPr lang="fr-BE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2B939-4018-6212-73BF-E1E1B0C4B509}"/>
              </a:ext>
            </a:extLst>
          </p:cNvPr>
          <p:cNvSpPr txBox="1"/>
          <p:nvPr/>
        </p:nvSpPr>
        <p:spPr>
          <a:xfrm>
            <a:off x="6410983" y="3221982"/>
            <a:ext cx="5322261" cy="92333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 wrap="square">
            <a:spAutoFit/>
          </a:bodyPr>
          <a:lstStyle/>
          <a:p>
            <a:r>
              <a:rPr lang="pt-BR" b="1" dirty="0"/>
              <a:t>5. Hematological diseases ...</a:t>
            </a:r>
          </a:p>
          <a:p>
            <a:r>
              <a:rPr lang="pt-BR" dirty="0"/>
              <a:t>- MDS, Aplastic anemia, PNH</a:t>
            </a:r>
          </a:p>
          <a:p>
            <a:r>
              <a:rPr lang="pt-BR" dirty="0"/>
              <a:t>- HCL</a:t>
            </a:r>
            <a:endParaRPr lang="fr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EE2D9C-CE0A-C045-6424-69751BE27F58}"/>
              </a:ext>
            </a:extLst>
          </p:cNvPr>
          <p:cNvSpPr txBox="1"/>
          <p:nvPr/>
        </p:nvSpPr>
        <p:spPr>
          <a:xfrm>
            <a:off x="6443641" y="4641552"/>
            <a:ext cx="5256947" cy="369332"/>
          </a:xfrm>
          <a:prstGeom prst="rect">
            <a:avLst/>
          </a:prstGeom>
          <a:gradFill flip="none" rotWithShape="1">
            <a:gsLst>
              <a:gs pos="0">
                <a:srgbClr val="ABB0D9">
                  <a:tint val="66000"/>
                  <a:satMod val="160000"/>
                </a:srgbClr>
              </a:gs>
              <a:gs pos="50000">
                <a:srgbClr val="ABB0D9">
                  <a:tint val="44500"/>
                  <a:satMod val="160000"/>
                </a:srgbClr>
              </a:gs>
              <a:gs pos="100000">
                <a:srgbClr val="ABB0D9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r>
              <a:rPr lang="fr-B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fr-B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Splenic</a:t>
            </a:r>
            <a:r>
              <a:rPr lang="fr-B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sequestration</a:t>
            </a:r>
            <a:endParaRPr lang="fr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0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3" grpId="0" animBg="1"/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DC392-7E66-0849-6504-9E7AA5ED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11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00E6CD-6FD0-2E44-3AC3-2E982A949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376" y="1268963"/>
            <a:ext cx="6706975" cy="468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55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F8FF0-FB28-B0FD-F5FB-D371A5BD1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err="1"/>
              <a:t>Congenital</a:t>
            </a:r>
            <a:r>
              <a:rPr lang="fr-BE" dirty="0"/>
              <a:t>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37863-8B9F-97BC-69EB-A69FE983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12</a:t>
            </a:fld>
            <a:endParaRPr lang="fr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D8B0715-105D-0DD6-45D3-1FEFD467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BM failure is often not the only feature </a:t>
            </a:r>
          </a:p>
          <a:p>
            <a:r>
              <a:rPr lang="en-GB" dirty="0"/>
              <a:t>Skin, nail, musculoskeletal, urogenital, or other phenotypic abnormalities. </a:t>
            </a:r>
          </a:p>
          <a:p>
            <a:r>
              <a:rPr lang="en-GB" dirty="0"/>
              <a:t>Marrow failure may even be absent or present later than other syndromic manifestations in some patients. </a:t>
            </a:r>
          </a:p>
          <a:p>
            <a:r>
              <a:rPr lang="en-GB" dirty="0"/>
              <a:t>Clinical presentations and severity may vary between patients with the same disorder, due to differences in specific mutations, modifying genes, or environmental factors. </a:t>
            </a:r>
          </a:p>
          <a:p>
            <a:r>
              <a:rPr lang="en-GB" dirty="0"/>
              <a:t>Single lineage abnormalities may manifest before pancytopenia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58883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8D350-B61D-8127-F41F-62E74EDA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err="1"/>
              <a:t>Severe</a:t>
            </a:r>
            <a:r>
              <a:rPr lang="fr-BE" dirty="0"/>
              <a:t> </a:t>
            </a:r>
            <a:r>
              <a:rPr lang="fr-BE" dirty="0" err="1"/>
              <a:t>congenital</a:t>
            </a:r>
            <a:r>
              <a:rPr lang="fr-BE" dirty="0"/>
              <a:t> </a:t>
            </a:r>
            <a:r>
              <a:rPr lang="fr-BE" dirty="0" err="1"/>
              <a:t>neutropenia</a:t>
            </a:r>
            <a:endParaRPr lang="fr-BE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B6E662-377E-9ED7-7059-1FB08B8E5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1057" y="4015609"/>
            <a:ext cx="5028259" cy="234074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511D2-651A-207E-CBA1-29035E6B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13</a:t>
            </a:fld>
            <a:endParaRPr lang="fr-B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30B6A25-E6D1-11BD-CB0B-B106CDF2C8C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imes New Roman" panose="02020603050405020304" pitchFamily="18" charset="0"/>
              </a:rPr>
              <a:t>Inherited disorders of haematopoiesis that are character</a:t>
            </a:r>
            <a:br>
              <a:rPr lang="en-GB" dirty="0"/>
            </a:br>
            <a:r>
              <a:rPr lang="en-GB" dirty="0" err="1">
                <a:latin typeface="Times New Roman" panose="02020603050405020304" pitchFamily="18" charset="0"/>
              </a:rPr>
              <a:t>ized</a:t>
            </a:r>
            <a:r>
              <a:rPr lang="en-GB" dirty="0">
                <a:latin typeface="Times New Roman" panose="02020603050405020304" pitchFamily="18" charset="0"/>
              </a:rPr>
              <a:t> by impaired differentiation of neutrophilic granulocytes and, as a result, severe chronic neutropenia</a:t>
            </a:r>
            <a:endParaRPr lang="fr-B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EA8303-1A7A-20CF-1006-FCF0F92D7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861" y="1825625"/>
            <a:ext cx="4931455" cy="25010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1753BF-B8C8-B100-AC36-AC3ECE1492FD}"/>
              </a:ext>
            </a:extLst>
          </p:cNvPr>
          <p:cNvSpPr txBox="1"/>
          <p:nvPr/>
        </p:nvSpPr>
        <p:spPr>
          <a:xfrm>
            <a:off x="986713" y="6001158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 err="1"/>
              <a:t>Skokowa</a:t>
            </a:r>
            <a:r>
              <a:rPr lang="fr-BE" dirty="0"/>
              <a:t> J, Dale DC, </a:t>
            </a:r>
            <a:r>
              <a:rPr lang="fr-BE" dirty="0" err="1"/>
              <a:t>Touw</a:t>
            </a:r>
            <a:r>
              <a:rPr lang="fr-BE" dirty="0"/>
              <a:t> IP, </a:t>
            </a:r>
            <a:r>
              <a:rPr lang="fr-BE" dirty="0" err="1"/>
              <a:t>Zeidler</a:t>
            </a:r>
            <a:r>
              <a:rPr lang="fr-BE" dirty="0"/>
              <a:t> C, </a:t>
            </a:r>
            <a:r>
              <a:rPr lang="fr-BE" dirty="0" err="1"/>
              <a:t>Welte</a:t>
            </a:r>
            <a:r>
              <a:rPr lang="fr-BE" dirty="0"/>
              <a:t> K. </a:t>
            </a:r>
            <a:r>
              <a:rPr lang="fr-BE" dirty="0" err="1"/>
              <a:t>Severe</a:t>
            </a:r>
            <a:r>
              <a:rPr lang="fr-BE" dirty="0"/>
              <a:t> </a:t>
            </a:r>
            <a:r>
              <a:rPr lang="fr-BE" dirty="0" err="1"/>
              <a:t>congenital</a:t>
            </a:r>
            <a:r>
              <a:rPr lang="fr-BE" dirty="0"/>
              <a:t> </a:t>
            </a:r>
            <a:r>
              <a:rPr lang="fr-BE" dirty="0" err="1"/>
              <a:t>neutropenias</a:t>
            </a:r>
            <a:r>
              <a:rPr lang="fr-BE" dirty="0"/>
              <a:t>. Nat </a:t>
            </a:r>
            <a:r>
              <a:rPr lang="fr-BE" dirty="0" err="1"/>
              <a:t>Rev</a:t>
            </a:r>
            <a:r>
              <a:rPr lang="fr-BE" dirty="0"/>
              <a:t> Dis </a:t>
            </a:r>
            <a:r>
              <a:rPr lang="fr-BE" dirty="0" err="1"/>
              <a:t>Primers</a:t>
            </a:r>
            <a:r>
              <a:rPr lang="fr-BE" dirty="0"/>
              <a:t>. 2017</a:t>
            </a:r>
          </a:p>
        </p:txBody>
      </p:sp>
    </p:spTree>
    <p:extLst>
      <p:ext uri="{BB962C8B-B14F-4D97-AF65-F5344CB8AC3E}">
        <p14:creationId xmlns:p14="http://schemas.microsoft.com/office/powerpoint/2010/main" val="298351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A6C40-B13E-CCA7-3C90-420C8A3BD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Severe</a:t>
            </a:r>
            <a:r>
              <a:rPr lang="fr-BE" dirty="0"/>
              <a:t> </a:t>
            </a:r>
            <a:r>
              <a:rPr lang="fr-BE" dirty="0" err="1"/>
              <a:t>congenital</a:t>
            </a:r>
            <a:r>
              <a:rPr lang="fr-BE" dirty="0"/>
              <a:t> </a:t>
            </a:r>
            <a:r>
              <a:rPr lang="fr-BE" dirty="0" err="1"/>
              <a:t>neutropenia</a:t>
            </a:r>
            <a:endParaRPr lang="fr-B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70AEAC4-02B2-9771-9752-952AEBDBE9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8767" y="2104103"/>
            <a:ext cx="6360983" cy="356585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9A12F-54F5-4063-B1C1-B0705D042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14</a:t>
            </a:fld>
            <a:endParaRPr lang="fr-BE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FD4E10A-FE26-B8C5-FECD-7BE24476BF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82063" y="2019551"/>
            <a:ext cx="3800570" cy="4157412"/>
          </a:xfrm>
        </p:spPr>
      </p:pic>
    </p:spTree>
    <p:extLst>
      <p:ext uri="{BB962C8B-B14F-4D97-AF65-F5344CB8AC3E}">
        <p14:creationId xmlns:p14="http://schemas.microsoft.com/office/powerpoint/2010/main" val="83456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9EF35-74EB-5CDF-6B88-25C95E87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err="1"/>
              <a:t>Severe</a:t>
            </a:r>
            <a:r>
              <a:rPr lang="fr-BE" dirty="0"/>
              <a:t> </a:t>
            </a:r>
            <a:r>
              <a:rPr lang="fr-BE" dirty="0" err="1"/>
              <a:t>congenital</a:t>
            </a:r>
            <a:r>
              <a:rPr lang="fr-BE" dirty="0"/>
              <a:t> </a:t>
            </a:r>
            <a:r>
              <a:rPr lang="fr-BE" dirty="0" err="1"/>
              <a:t>neutropenia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6A353-C464-3ED2-8D0D-E586460D0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gradFill flip="none" rotWithShape="1">
            <a:gsLst>
              <a:gs pos="0">
                <a:srgbClr val="ABB0D9">
                  <a:tint val="66000"/>
                  <a:satMod val="160000"/>
                </a:srgbClr>
              </a:gs>
              <a:gs pos="50000">
                <a:srgbClr val="ABB0D9">
                  <a:tint val="44500"/>
                  <a:satMod val="160000"/>
                </a:srgbClr>
              </a:gs>
              <a:gs pos="100000">
                <a:srgbClr val="ABB0D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>
            <a:normAutofit lnSpcReduction="10000"/>
          </a:bodyPr>
          <a:lstStyle/>
          <a:p>
            <a:r>
              <a:rPr lang="fr-BE" dirty="0" err="1"/>
              <a:t>Diagnosis</a:t>
            </a:r>
            <a:endParaRPr lang="fr-BE" dirty="0"/>
          </a:p>
          <a:p>
            <a:pPr marL="0" indent="0">
              <a:buNone/>
            </a:pPr>
            <a:r>
              <a:rPr lang="fr-BE" sz="2400" dirty="0"/>
              <a:t>	</a:t>
            </a:r>
            <a:r>
              <a:rPr lang="fr-BE" sz="2400" dirty="0" err="1"/>
              <a:t>Repeated</a:t>
            </a:r>
            <a:r>
              <a:rPr lang="fr-BE" sz="2400" dirty="0"/>
              <a:t> infections</a:t>
            </a:r>
          </a:p>
          <a:p>
            <a:pPr marL="0" indent="0">
              <a:buNone/>
            </a:pPr>
            <a:r>
              <a:rPr lang="fr-BE" sz="2400" dirty="0"/>
              <a:t>	WBC count</a:t>
            </a:r>
          </a:p>
          <a:p>
            <a:r>
              <a:rPr lang="fr-BE" sz="2400" dirty="0"/>
              <a:t>BM </a:t>
            </a:r>
            <a:r>
              <a:rPr lang="fr-BE" sz="2400" dirty="0" err="1"/>
              <a:t>cytology</a:t>
            </a:r>
            <a:r>
              <a:rPr lang="fr-BE" sz="2400" dirty="0"/>
              <a:t>:</a:t>
            </a:r>
          </a:p>
          <a:p>
            <a:pPr lvl="1"/>
            <a:r>
              <a:rPr lang="fr-BE" dirty="0" err="1"/>
              <a:t>Exclude</a:t>
            </a:r>
            <a:r>
              <a:rPr lang="fr-BE" dirty="0"/>
              <a:t> MDS/AML</a:t>
            </a:r>
          </a:p>
          <a:p>
            <a:pPr lvl="1"/>
            <a:r>
              <a:rPr lang="fr-BE" dirty="0"/>
              <a:t>maturation </a:t>
            </a:r>
            <a:r>
              <a:rPr lang="fr-BE" dirty="0" err="1"/>
              <a:t>arrest</a:t>
            </a:r>
            <a:r>
              <a:rPr lang="fr-BE" dirty="0"/>
              <a:t> of </a:t>
            </a:r>
            <a:r>
              <a:rPr lang="fr-BE" dirty="0" err="1"/>
              <a:t>granulopoiesis</a:t>
            </a:r>
            <a:r>
              <a:rPr lang="fr-BE" dirty="0"/>
              <a:t>: </a:t>
            </a:r>
            <a:r>
              <a:rPr lang="en-GB" dirty="0"/>
              <a:t>Increased numbers of promyelocytes and myelocytes and a paucity of metamyelocytes, band cells and mature neutrophils.</a:t>
            </a:r>
          </a:p>
          <a:p>
            <a:r>
              <a:rPr lang="fr-BE" sz="2400" u="none" strike="noStrike" baseline="0" dirty="0" err="1">
                <a:solidFill>
                  <a:srgbClr val="221E1F"/>
                </a:solidFill>
              </a:rPr>
              <a:t>Genetic</a:t>
            </a:r>
            <a:r>
              <a:rPr lang="fr-BE" sz="2400" u="none" strike="noStrike" baseline="0" dirty="0">
                <a:solidFill>
                  <a:srgbClr val="221E1F"/>
                </a:solidFill>
              </a:rPr>
              <a:t> analyses. </a:t>
            </a:r>
            <a:endParaRPr lang="fr-BE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4AE2D-C970-031D-B7AF-A3828897C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 lnSpcReduction="10000"/>
          </a:bodyPr>
          <a:lstStyle/>
          <a:p>
            <a:r>
              <a:rPr lang="en-GB" dirty="0"/>
              <a:t>Management</a:t>
            </a:r>
          </a:p>
          <a:p>
            <a:r>
              <a:rPr lang="en-GB" dirty="0"/>
              <a:t>Initiation of G‑CSF therapy at diagnosis</a:t>
            </a:r>
          </a:p>
          <a:p>
            <a:pPr lvl="1"/>
            <a:r>
              <a:rPr lang="en-GB" dirty="0"/>
              <a:t>a ‘non-responder’ at G‑CSF dosages of  25 -50 </a:t>
            </a:r>
            <a:r>
              <a:rPr lang="en-GB" dirty="0" err="1"/>
              <a:t>μg</a:t>
            </a:r>
            <a:r>
              <a:rPr lang="en-GB" dirty="0"/>
              <a:t>/kg/d and ANCs of &lt;0.5 × 109 cells</a:t>
            </a:r>
          </a:p>
          <a:p>
            <a:r>
              <a:rPr lang="en-GB" dirty="0"/>
              <a:t>SCT</a:t>
            </a:r>
          </a:p>
          <a:p>
            <a:pPr lvl="1"/>
            <a:r>
              <a:rPr lang="en-GB" dirty="0"/>
              <a:t>Mild conditioning regimes</a:t>
            </a:r>
          </a:p>
          <a:p>
            <a:pPr lvl="1"/>
            <a:r>
              <a:rPr lang="en-GB" dirty="0"/>
              <a:t>5‑year OS of 80%</a:t>
            </a:r>
          </a:p>
          <a:p>
            <a:pPr lvl="1"/>
            <a:r>
              <a:rPr lang="en-GB" dirty="0"/>
              <a:t>Important to obtain full donor chimerism</a:t>
            </a:r>
          </a:p>
          <a:p>
            <a:pPr lvl="1"/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86FD1-74A4-E687-EED9-32AEB6264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08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CD161-44EE-42D7-84A1-70D198D6C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7A9FFDF-1CBA-9074-D078-501BD87083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895522"/>
              </p:ext>
            </p:extLst>
          </p:nvPr>
        </p:nvGraphicFramePr>
        <p:xfrm>
          <a:off x="186612" y="521269"/>
          <a:ext cx="11597950" cy="5346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9633">
                  <a:extLst>
                    <a:ext uri="{9D8B030D-6E8A-4147-A177-3AD203B41FA5}">
                      <a16:colId xmlns:a16="http://schemas.microsoft.com/office/drawing/2014/main" val="1987818790"/>
                    </a:ext>
                  </a:extLst>
                </a:gridCol>
                <a:gridCol w="852815">
                  <a:extLst>
                    <a:ext uri="{9D8B030D-6E8A-4147-A177-3AD203B41FA5}">
                      <a16:colId xmlns:a16="http://schemas.microsoft.com/office/drawing/2014/main" val="1997265868"/>
                    </a:ext>
                  </a:extLst>
                </a:gridCol>
                <a:gridCol w="1594024">
                  <a:extLst>
                    <a:ext uri="{9D8B030D-6E8A-4147-A177-3AD203B41FA5}">
                      <a16:colId xmlns:a16="http://schemas.microsoft.com/office/drawing/2014/main" val="343796101"/>
                    </a:ext>
                  </a:extLst>
                </a:gridCol>
                <a:gridCol w="1461320">
                  <a:extLst>
                    <a:ext uri="{9D8B030D-6E8A-4147-A177-3AD203B41FA5}">
                      <a16:colId xmlns:a16="http://schemas.microsoft.com/office/drawing/2014/main" val="3515178729"/>
                    </a:ext>
                  </a:extLst>
                </a:gridCol>
                <a:gridCol w="2127691">
                  <a:extLst>
                    <a:ext uri="{9D8B030D-6E8A-4147-A177-3AD203B41FA5}">
                      <a16:colId xmlns:a16="http://schemas.microsoft.com/office/drawing/2014/main" val="1429673616"/>
                    </a:ext>
                  </a:extLst>
                </a:gridCol>
                <a:gridCol w="2303741">
                  <a:extLst>
                    <a:ext uri="{9D8B030D-6E8A-4147-A177-3AD203B41FA5}">
                      <a16:colId xmlns:a16="http://schemas.microsoft.com/office/drawing/2014/main" val="2011292475"/>
                    </a:ext>
                  </a:extLst>
                </a:gridCol>
                <a:gridCol w="1998726">
                  <a:extLst>
                    <a:ext uri="{9D8B030D-6E8A-4147-A177-3AD203B41FA5}">
                      <a16:colId xmlns:a16="http://schemas.microsoft.com/office/drawing/2014/main" val="2701519670"/>
                    </a:ext>
                  </a:extLst>
                </a:gridCol>
              </a:tblGrid>
              <a:tr h="992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>
                          <a:solidFill>
                            <a:schemeClr val="tx1"/>
                          </a:solidFill>
                          <a:effectLst/>
                        </a:rPr>
                        <a:t>Syndrome</a:t>
                      </a:r>
                      <a:endParaRPr lang="fr-BE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Median age at diagnosis (years)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Congenital</a:t>
                      </a:r>
                      <a:r>
                        <a:rPr lang="fr-BE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features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Hematologic</a:t>
                      </a:r>
                      <a:r>
                        <a:rPr lang="fr-BE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features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Malignancy</a:t>
                      </a:r>
                      <a:r>
                        <a:rPr lang="fr-BE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risk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>
                          <a:solidFill>
                            <a:schemeClr val="tx1"/>
                          </a:solidFill>
                          <a:effectLst/>
                        </a:rPr>
                        <a:t>Key diagnostic </a:t>
                      </a: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features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Germline genetic cause and somatic mutations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extLst>
                  <a:ext uri="{0D108BD9-81ED-4DB2-BD59-A6C34878D82A}">
                    <a16:rowId xmlns:a16="http://schemas.microsoft.com/office/drawing/2014/main" val="961713260"/>
                  </a:ext>
                </a:extLst>
              </a:tr>
              <a:tr h="1729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>
                          <a:solidFill>
                            <a:schemeClr val="tx1"/>
                          </a:solidFill>
                          <a:effectLst/>
                        </a:rPr>
                        <a:t>Telomere biology disorders </a:t>
                      </a:r>
                      <a:endParaRPr lang="fr-BE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>
                          <a:effectLst/>
                        </a:rPr>
                        <a:t>~15 </a:t>
                      </a:r>
                      <a:endParaRPr lang="fr-B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Classic triad (rare) of nail dystrophy, abnormal skin pigmentation and oral </a:t>
                      </a:r>
                      <a:r>
                        <a:rPr lang="en-GB" sz="1200" dirty="0" err="1">
                          <a:effectLst/>
                        </a:rPr>
                        <a:t>leukoplakia</a:t>
                      </a:r>
                      <a:r>
                        <a:rPr lang="en-GB" sz="1200" dirty="0">
                          <a:effectLst/>
                        </a:rPr>
                        <a:t>; pulmonary fibrosis, liver fibrosis, vascular abnormalities, </a:t>
                      </a:r>
                      <a:r>
                        <a:rPr lang="en-GB" sz="1200" dirty="0" err="1">
                          <a:effectLst/>
                        </a:rPr>
                        <a:t>esophageal</a:t>
                      </a:r>
                      <a:r>
                        <a:rPr lang="en-GB" sz="1200" dirty="0">
                          <a:effectLst/>
                        </a:rPr>
                        <a:t> strictures, early hair </a:t>
                      </a:r>
                      <a:r>
                        <a:rPr lang="en-GB" sz="1200" dirty="0" err="1">
                          <a:effectLst/>
                        </a:rPr>
                        <a:t>graying</a:t>
                      </a:r>
                      <a:r>
                        <a:rPr lang="en-GB" sz="1200" dirty="0">
                          <a:effectLst/>
                        </a:rPr>
                        <a:t>, cerebellar hypoplasia, retinopathy</a:t>
                      </a:r>
                      <a:r>
                        <a:rPr lang="en-GB" sz="2000" dirty="0">
                          <a:effectLst/>
                        </a:rPr>
                        <a:t>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>
                          <a:effectLst/>
                        </a:rPr>
                        <a:t>Pancytopenia, hypocellular BM +/− dysplasia </a:t>
                      </a:r>
                      <a:endParaRPr lang="fr-B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MDS/AML (low risk); solid </a:t>
                      </a:r>
                      <a:r>
                        <a:rPr lang="en-GB" sz="2000" dirty="0" err="1">
                          <a:effectLst/>
                        </a:rPr>
                        <a:t>tumors</a:t>
                      </a:r>
                      <a:r>
                        <a:rPr lang="en-GB" sz="2000" dirty="0">
                          <a:effectLst/>
                        </a:rPr>
                        <a:t> including head and neck and anorectal carcinomas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Very short telomere length in peripheral blood using flow-FISH </a:t>
                      </a:r>
                      <a:endParaRPr lang="fr-B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Germline: DKC1, TINF2, TERT, TERC, and RTEL1 account for ~60% of cases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extLst>
                  <a:ext uri="{0D108BD9-81ED-4DB2-BD59-A6C34878D82A}">
                    <a16:rowId xmlns:a16="http://schemas.microsoft.com/office/drawing/2014/main" val="2679904355"/>
                  </a:ext>
                </a:extLst>
              </a:tr>
              <a:tr h="1576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>
                          <a:solidFill>
                            <a:schemeClr val="tx1"/>
                          </a:solidFill>
                          <a:effectLst/>
                        </a:rPr>
                        <a:t>GATA2 </a:t>
                      </a:r>
                      <a:r>
                        <a:rPr lang="fr-BE" sz="2000" dirty="0" err="1">
                          <a:solidFill>
                            <a:schemeClr val="tx1"/>
                          </a:solidFill>
                          <a:effectLst/>
                        </a:rPr>
                        <a:t>deficiency</a:t>
                      </a:r>
                      <a:r>
                        <a:rPr lang="fr-BE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>
                          <a:effectLst/>
                        </a:rPr>
                        <a:t>~20 (MDS/AML)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Hearing loss, lymphedema, hydrocele, </a:t>
                      </a:r>
                      <a:r>
                        <a:rPr lang="en-GB" sz="1400" dirty="0" err="1">
                          <a:effectLst/>
                        </a:rPr>
                        <a:t>verrucosis</a:t>
                      </a:r>
                      <a:r>
                        <a:rPr lang="en-GB" sz="1400" dirty="0">
                          <a:effectLst/>
                        </a:rPr>
                        <a:t>, thrombosis, autism, attention deficit/hyperactivity </a:t>
                      </a:r>
                      <a:endParaRPr lang="fr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Variable </a:t>
                      </a:r>
                      <a:r>
                        <a:rPr lang="en-GB" sz="2000" dirty="0" err="1">
                          <a:effectLst/>
                        </a:rPr>
                        <a:t>cytopenias</a:t>
                      </a:r>
                      <a:r>
                        <a:rPr lang="en-GB" sz="2000" dirty="0">
                          <a:effectLst/>
                        </a:rPr>
                        <a:t>, hypocellular BM +/− dysplasia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>
                          <a:effectLst/>
                        </a:rPr>
                        <a:t>MDS/AML (high </a:t>
                      </a:r>
                      <a:r>
                        <a:rPr lang="fr-BE" sz="2000" dirty="0" err="1">
                          <a:effectLst/>
                        </a:rPr>
                        <a:t>risk</a:t>
                      </a:r>
                      <a:r>
                        <a:rPr lang="fr-BE" sz="2000" dirty="0">
                          <a:effectLst/>
                        </a:rPr>
                        <a:t>)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Monosomy 7, der1;7, low monocytes, B/NK cells, reverted CD4/8 ratios </a:t>
                      </a:r>
                      <a:endParaRPr lang="fr-B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0" dirty="0" err="1">
                          <a:effectLst/>
                        </a:rPr>
                        <a:t>Germline</a:t>
                      </a:r>
                      <a:r>
                        <a:rPr lang="fr-BE" sz="2000" dirty="0">
                          <a:effectLst/>
                        </a:rPr>
                        <a:t>: GATA2</a:t>
                      </a:r>
                      <a:br>
                        <a:rPr lang="fr-BE" sz="2000" dirty="0">
                          <a:effectLst/>
                        </a:rPr>
                      </a:br>
                      <a:r>
                        <a:rPr lang="fr-BE" sz="2000" dirty="0" err="1">
                          <a:effectLst/>
                        </a:rPr>
                        <a:t>Somatic</a:t>
                      </a:r>
                      <a:r>
                        <a:rPr lang="fr-BE" sz="2000" dirty="0">
                          <a:effectLst/>
                        </a:rPr>
                        <a:t>: MDS type mutations (SETBP1, ASXL1STAG2, </a:t>
                      </a:r>
                      <a:r>
                        <a:rPr lang="fr-BE" sz="2000" dirty="0" err="1">
                          <a:effectLst/>
                        </a:rPr>
                        <a:t>etc</a:t>
                      </a:r>
                      <a:r>
                        <a:rPr lang="fr-BE" sz="2000" dirty="0">
                          <a:effectLst/>
                        </a:rPr>
                        <a:t>) </a:t>
                      </a:r>
                      <a:endParaRPr lang="fr-B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extLst>
                  <a:ext uri="{0D108BD9-81ED-4DB2-BD59-A6C34878D82A}">
                    <a16:rowId xmlns:a16="http://schemas.microsoft.com/office/drawing/2014/main" val="358327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">
                          <a:effectLst/>
                        </a:rPr>
                        <a:t> </a:t>
                      </a:r>
                      <a:endParaRPr lang="fr-BE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">
                          <a:effectLst/>
                        </a:rPr>
                        <a:t> </a:t>
                      </a:r>
                      <a:endParaRPr lang="fr-BE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" dirty="0">
                          <a:effectLst/>
                        </a:rPr>
                        <a:t> </a:t>
                      </a:r>
                      <a:endParaRPr lang="fr-BE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">
                          <a:effectLst/>
                        </a:rPr>
                        <a:t> </a:t>
                      </a:r>
                      <a:endParaRPr lang="fr-BE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">
                          <a:effectLst/>
                        </a:rPr>
                        <a:t> </a:t>
                      </a:r>
                      <a:endParaRPr lang="fr-BE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200">
                          <a:effectLst/>
                        </a:rPr>
                        <a:t> </a:t>
                      </a:r>
                      <a:endParaRPr lang="fr-BE" sz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" dirty="0">
                          <a:effectLst/>
                        </a:rPr>
                        <a:t> </a:t>
                      </a:r>
                      <a:endParaRPr lang="fr-BE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37" marR="1237" marT="1237" marB="1237" anchor="ctr"/>
                </a:tc>
                <a:extLst>
                  <a:ext uri="{0D108BD9-81ED-4DB2-BD59-A6C34878D82A}">
                    <a16:rowId xmlns:a16="http://schemas.microsoft.com/office/drawing/2014/main" val="14363103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D87A9-4EDE-BDFD-256A-86EB5240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5187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40259-BFB7-02CD-D1A5-8793290F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17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100049-7B4A-D829-93BB-082DB3E494A3}"/>
              </a:ext>
            </a:extLst>
          </p:cNvPr>
          <p:cNvSpPr txBox="1"/>
          <p:nvPr/>
        </p:nvSpPr>
        <p:spPr>
          <a:xfrm>
            <a:off x="1063094" y="6483424"/>
            <a:ext cx="6097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Jacobson and Berliner. </a:t>
            </a:r>
            <a:r>
              <a:rPr lang="en-GB" sz="1400" dirty="0" err="1"/>
              <a:t>Wintrobe’s</a:t>
            </a:r>
            <a:r>
              <a:rPr lang="en-GB" sz="1400" dirty="0"/>
              <a:t> Clinical Hematology, 2011</a:t>
            </a:r>
            <a:endParaRPr lang="fr-BE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763825"/>
            <a:ext cx="1996750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Fever</a:t>
            </a:r>
          </a:p>
          <a:p>
            <a:r>
              <a:rPr lang="fr-BE" sz="1600" dirty="0"/>
              <a:t>ANC &lt; 500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21A0F1-CC5E-DEDD-21BA-34ECF62210C1}"/>
              </a:ext>
            </a:extLst>
          </p:cNvPr>
          <p:cNvSpPr txBox="1"/>
          <p:nvPr/>
        </p:nvSpPr>
        <p:spPr>
          <a:xfrm>
            <a:off x="1068355" y="3055632"/>
            <a:ext cx="2080726" cy="86177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Admit</a:t>
            </a:r>
          </a:p>
          <a:p>
            <a:r>
              <a:rPr lang="fr-BE" sz="1600" dirty="0"/>
              <a:t>IV </a:t>
            </a:r>
            <a:r>
              <a:rPr lang="fr-BE" sz="1600" dirty="0" err="1"/>
              <a:t>antibiotics</a:t>
            </a:r>
            <a:endParaRPr lang="fr-BE" sz="1600" dirty="0"/>
          </a:p>
          <a:p>
            <a:r>
              <a:rPr lang="fr-BE" sz="1600" dirty="0" err="1"/>
              <a:t>Consider</a:t>
            </a:r>
            <a:r>
              <a:rPr lang="fr-BE" sz="1600" dirty="0"/>
              <a:t> G-CSF</a:t>
            </a:r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b="1" dirty="0" err="1">
                <a:solidFill>
                  <a:schemeClr val="tx1"/>
                </a:solidFill>
              </a:rPr>
              <a:t>Neutropenia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7BF48B-17B7-1B72-F112-0A05F585CDE2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2108718" y="2348600"/>
            <a:ext cx="0" cy="707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0189"/>
            <a:ext cx="0" cy="633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2633CE5-1A4A-083A-F526-91EBD34181B2}"/>
              </a:ext>
            </a:extLst>
          </p:cNvPr>
          <p:cNvSpPr txBox="1"/>
          <p:nvPr/>
        </p:nvSpPr>
        <p:spPr>
          <a:xfrm>
            <a:off x="2108718" y="2429307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262955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100049-7B4A-D829-93BB-082DB3E494A3}"/>
              </a:ext>
            </a:extLst>
          </p:cNvPr>
          <p:cNvSpPr txBox="1"/>
          <p:nvPr/>
        </p:nvSpPr>
        <p:spPr>
          <a:xfrm>
            <a:off x="1063094" y="6483424"/>
            <a:ext cx="6097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Jacobson and Berliner. </a:t>
            </a:r>
            <a:r>
              <a:rPr lang="en-GB" sz="1400" dirty="0" err="1"/>
              <a:t>Wintrobe’s</a:t>
            </a:r>
            <a:r>
              <a:rPr lang="en-GB" sz="1400" dirty="0"/>
              <a:t> Clinical Hematology, 2011</a:t>
            </a:r>
            <a:endParaRPr lang="fr-BE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763825"/>
            <a:ext cx="1996750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Fever</a:t>
            </a:r>
          </a:p>
          <a:p>
            <a:r>
              <a:rPr lang="fr-BE" sz="1600" dirty="0"/>
              <a:t>ANC &lt; 500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21A0F1-CC5E-DEDD-21BA-34ECF62210C1}"/>
              </a:ext>
            </a:extLst>
          </p:cNvPr>
          <p:cNvSpPr txBox="1"/>
          <p:nvPr/>
        </p:nvSpPr>
        <p:spPr>
          <a:xfrm>
            <a:off x="1068355" y="3055632"/>
            <a:ext cx="2080726" cy="86177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Admit</a:t>
            </a:r>
          </a:p>
          <a:p>
            <a:r>
              <a:rPr lang="fr-BE" sz="1600" dirty="0"/>
              <a:t>IV </a:t>
            </a:r>
            <a:r>
              <a:rPr lang="fr-BE" sz="1600" dirty="0" err="1"/>
              <a:t>antibiotics</a:t>
            </a:r>
            <a:endParaRPr lang="fr-BE" sz="1600" dirty="0"/>
          </a:p>
          <a:p>
            <a:r>
              <a:rPr lang="fr-BE" sz="1600" dirty="0" err="1"/>
              <a:t>Consider</a:t>
            </a:r>
            <a:r>
              <a:rPr lang="fr-BE" sz="1600" dirty="0"/>
              <a:t> G-CSF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99E8A2-61A8-7A35-F564-CA6E7801E70C}"/>
              </a:ext>
            </a:extLst>
          </p:cNvPr>
          <p:cNvSpPr txBox="1"/>
          <p:nvPr/>
        </p:nvSpPr>
        <p:spPr>
          <a:xfrm>
            <a:off x="7454382" y="1733135"/>
            <a:ext cx="2419738" cy="584775"/>
          </a:xfrm>
          <a:prstGeom prst="rect">
            <a:avLst/>
          </a:prstGeom>
          <a:gradFill flip="none" rotWithShape="1"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BE" sz="1600" dirty="0"/>
              <a:t>Drug- or </a:t>
            </a:r>
            <a:r>
              <a:rPr lang="fr-BE" sz="1600" dirty="0" err="1"/>
              <a:t>toxin-induced</a:t>
            </a:r>
            <a:r>
              <a:rPr lang="fr-BE" sz="1600" dirty="0"/>
              <a:t> </a:t>
            </a:r>
            <a:r>
              <a:rPr lang="fr-BE" sz="1600" dirty="0" err="1"/>
              <a:t>neutropenia</a:t>
            </a:r>
            <a:endParaRPr lang="fr-BE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F0C1-AF1D-18C3-50F3-C89D749A7061}"/>
              </a:ext>
            </a:extLst>
          </p:cNvPr>
          <p:cNvSpPr txBox="1"/>
          <p:nvPr/>
        </p:nvSpPr>
        <p:spPr>
          <a:xfrm>
            <a:off x="7543094" y="2795197"/>
            <a:ext cx="2419738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fr-BE" sz="1600" dirty="0" err="1"/>
              <a:t>Ethnic</a:t>
            </a:r>
            <a:r>
              <a:rPr lang="fr-BE" sz="1600" dirty="0"/>
              <a:t> or </a:t>
            </a:r>
            <a:r>
              <a:rPr lang="fr-BE" sz="1600" dirty="0" err="1"/>
              <a:t>benign</a:t>
            </a:r>
            <a:r>
              <a:rPr lang="fr-BE" sz="1600" dirty="0"/>
              <a:t> familial </a:t>
            </a:r>
            <a:r>
              <a:rPr lang="fr-BE" sz="1600" dirty="0" err="1"/>
              <a:t>neutropenia</a:t>
            </a:r>
            <a:r>
              <a:rPr lang="fr-BE" sz="1600" dirty="0"/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86E60D-76B4-4106-AF65-C3E980403579}"/>
              </a:ext>
            </a:extLst>
          </p:cNvPr>
          <p:cNvSpPr txBox="1"/>
          <p:nvPr/>
        </p:nvSpPr>
        <p:spPr>
          <a:xfrm>
            <a:off x="7357366" y="521389"/>
            <a:ext cx="2654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/>
              <a:t>Low VitB12, Folate ?</a:t>
            </a:r>
          </a:p>
          <a:p>
            <a:r>
              <a:rPr lang="fr-BE" sz="1600" dirty="0" err="1"/>
              <a:t>Autoimmune</a:t>
            </a:r>
            <a:r>
              <a:rPr lang="fr-BE" sz="1600" dirty="0"/>
              <a:t> </a:t>
            </a:r>
            <a:r>
              <a:rPr lang="fr-BE" sz="1600" dirty="0" err="1"/>
              <a:t>disorder</a:t>
            </a:r>
            <a:r>
              <a:rPr lang="fr-BE" sz="1600" dirty="0"/>
              <a:t> ?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Drug or </a:t>
            </a:r>
            <a:r>
              <a:rPr lang="fr-BE" sz="1600" dirty="0" err="1"/>
              <a:t>toxin</a:t>
            </a:r>
            <a:endParaRPr lang="fr-BE" sz="1600" dirty="0"/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9A00B87E-86E9-9E13-9AF5-9E035CD22336}"/>
              </a:ext>
            </a:extLst>
          </p:cNvPr>
          <p:cNvSpPr/>
          <p:nvPr/>
        </p:nvSpPr>
        <p:spPr>
          <a:xfrm>
            <a:off x="3783521" y="2705718"/>
            <a:ext cx="2584579" cy="69313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New </a:t>
            </a:r>
            <a:r>
              <a:rPr lang="fr-BE" sz="1600" dirty="0" err="1"/>
              <a:t>onset</a:t>
            </a:r>
            <a:endParaRPr lang="fr-BE" sz="1600" dirty="0"/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4897FBEA-E099-FC18-837E-8550F0FA5B92}"/>
              </a:ext>
            </a:extLst>
          </p:cNvPr>
          <p:cNvSpPr/>
          <p:nvPr/>
        </p:nvSpPr>
        <p:spPr>
          <a:xfrm>
            <a:off x="3739710" y="3783909"/>
            <a:ext cx="2693437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Single or </a:t>
            </a:r>
            <a:r>
              <a:rPr lang="fr-BE" sz="1600" dirty="0" err="1"/>
              <a:t>multlineage</a:t>
            </a:r>
            <a:endParaRPr lang="fr-BE" sz="16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b="1" dirty="0" err="1">
                <a:solidFill>
                  <a:schemeClr val="tx1"/>
                </a:solidFill>
              </a:rPr>
              <a:t>Neutropenia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7BF48B-17B7-1B72-F112-0A05F585CDE2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2108718" y="2348600"/>
            <a:ext cx="0" cy="707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0189"/>
            <a:ext cx="0" cy="633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6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BD776A1-8AC4-D7C3-AE4A-B97841E05AF4}"/>
              </a:ext>
            </a:extLst>
          </p:cNvPr>
          <p:cNvCxnSpPr>
            <a:stCxn id="28" idx="3"/>
            <a:endCxn id="15" idx="1"/>
          </p:cNvCxnSpPr>
          <p:nvPr/>
        </p:nvCxnSpPr>
        <p:spPr>
          <a:xfrm flipV="1">
            <a:off x="6363617" y="2025523"/>
            <a:ext cx="1090765" cy="24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250B897-23BF-F006-E068-67880B092E33}"/>
              </a:ext>
            </a:extLst>
          </p:cNvPr>
          <p:cNvCxnSpPr>
            <a:cxnSpLocks/>
            <a:stCxn id="31" idx="3"/>
            <a:endCxn id="16" idx="1"/>
          </p:cNvCxnSpPr>
          <p:nvPr/>
        </p:nvCxnSpPr>
        <p:spPr>
          <a:xfrm>
            <a:off x="6368100" y="3052284"/>
            <a:ext cx="1174994" cy="35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7F83BBF-E705-FF54-03A8-7BD4A9D30ED9}"/>
              </a:ext>
            </a:extLst>
          </p:cNvPr>
          <p:cNvCxnSpPr>
            <a:stCxn id="28" idx="2"/>
            <a:endCxn id="31" idx="0"/>
          </p:cNvCxnSpPr>
          <p:nvPr/>
        </p:nvCxnSpPr>
        <p:spPr>
          <a:xfrm>
            <a:off x="5071328" y="2429307"/>
            <a:ext cx="4483" cy="27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A65187E-6F55-6D59-B4DF-35DC8107A576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>
            <a:off x="5075811" y="3398850"/>
            <a:ext cx="10618" cy="385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2633CE5-1A4A-083A-F526-91EBD34181B2}"/>
              </a:ext>
            </a:extLst>
          </p:cNvPr>
          <p:cNvSpPr txBox="1"/>
          <p:nvPr/>
        </p:nvSpPr>
        <p:spPr>
          <a:xfrm>
            <a:off x="2108718" y="2429307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7DCA315-C269-E3A0-23E7-65DA6668A2E2}"/>
              </a:ext>
            </a:extLst>
          </p:cNvPr>
          <p:cNvSpPr txBox="1"/>
          <p:nvPr/>
        </p:nvSpPr>
        <p:spPr>
          <a:xfrm>
            <a:off x="6433147" y="1775922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A7024D7-62C8-83D8-63DE-9CDA61371FC6}"/>
              </a:ext>
            </a:extLst>
          </p:cNvPr>
          <p:cNvSpPr txBox="1"/>
          <p:nvPr/>
        </p:nvSpPr>
        <p:spPr>
          <a:xfrm>
            <a:off x="5156000" y="3513497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67F4832-2AAA-9549-7C46-FAD4225DE431}"/>
              </a:ext>
            </a:extLst>
          </p:cNvPr>
          <p:cNvSpPr txBox="1"/>
          <p:nvPr/>
        </p:nvSpPr>
        <p:spPr>
          <a:xfrm>
            <a:off x="6456802" y="2715755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2" name="Octagon 1">
            <a:extLst>
              <a:ext uri="{FF2B5EF4-FFF2-40B4-BE49-F238E27FC236}">
                <a16:creationId xmlns:a16="http://schemas.microsoft.com/office/drawing/2014/main" id="{54124504-C4C0-0E57-4E2C-FC04BD5277A8}"/>
              </a:ext>
            </a:extLst>
          </p:cNvPr>
          <p:cNvSpPr/>
          <p:nvPr/>
        </p:nvSpPr>
        <p:spPr>
          <a:xfrm>
            <a:off x="8438918" y="3828699"/>
            <a:ext cx="2086897" cy="721070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400" dirty="0"/>
              <a:t>Low VitB12, Folate ?</a:t>
            </a:r>
          </a:p>
          <a:p>
            <a:r>
              <a:rPr lang="fr-BE" sz="1400" dirty="0" err="1"/>
              <a:t>Autoimmune</a:t>
            </a:r>
            <a:r>
              <a:rPr lang="fr-BE" sz="1400" dirty="0"/>
              <a:t> </a:t>
            </a:r>
            <a:r>
              <a:rPr lang="fr-BE" sz="1400" dirty="0" err="1"/>
              <a:t>disorder</a:t>
            </a:r>
            <a:r>
              <a:rPr lang="fr-BE" sz="1400" dirty="0"/>
              <a:t>?</a:t>
            </a:r>
          </a:p>
        </p:txBody>
      </p:sp>
      <p:sp>
        <p:nvSpPr>
          <p:cNvPr id="3" name="Octagon 2">
            <a:extLst>
              <a:ext uri="{FF2B5EF4-FFF2-40B4-BE49-F238E27FC236}">
                <a16:creationId xmlns:a16="http://schemas.microsoft.com/office/drawing/2014/main" id="{20AEAB5C-F4F2-7368-D4A9-AFD2405A5300}"/>
              </a:ext>
            </a:extLst>
          </p:cNvPr>
          <p:cNvSpPr/>
          <p:nvPr/>
        </p:nvSpPr>
        <p:spPr>
          <a:xfrm>
            <a:off x="5335881" y="4852261"/>
            <a:ext cx="2336071" cy="732633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BM </a:t>
            </a:r>
            <a:r>
              <a:rPr lang="fr-BE" sz="1600" dirty="0" err="1"/>
              <a:t>biopsy</a:t>
            </a:r>
            <a:r>
              <a:rPr lang="fr-BE" sz="1600" dirty="0"/>
              <a:t>, aspiration,</a:t>
            </a:r>
          </a:p>
          <a:p>
            <a:pPr algn="ctr"/>
            <a:r>
              <a:rPr lang="fr-BE" sz="1600" dirty="0"/>
              <a:t>flow </a:t>
            </a:r>
            <a:r>
              <a:rPr lang="fr-BE" sz="1600" dirty="0" err="1"/>
              <a:t>cytometry</a:t>
            </a:r>
            <a:endParaRPr lang="fr-BE" sz="16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EA82DE-F759-3A33-BB09-82DC65D1318B}"/>
              </a:ext>
            </a:extLst>
          </p:cNvPr>
          <p:cNvCxnSpPr>
            <a:cxnSpLocks/>
          </p:cNvCxnSpPr>
          <p:nvPr/>
        </p:nvCxnSpPr>
        <p:spPr>
          <a:xfrm>
            <a:off x="8286362" y="4852261"/>
            <a:ext cx="1850696" cy="6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73D9D7C0-162B-6872-F1CE-81980143A5C0}"/>
              </a:ext>
            </a:extLst>
          </p:cNvPr>
          <p:cNvCxnSpPr/>
          <p:nvPr/>
        </p:nvCxnSpPr>
        <p:spPr>
          <a:xfrm rot="10800000" flipV="1">
            <a:off x="7671952" y="4858383"/>
            <a:ext cx="614410" cy="352713"/>
          </a:xfrm>
          <a:prstGeom prst="bentConnector3">
            <a:avLst>
              <a:gd name="adj1" fmla="val 51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1D37A7-4197-DE05-54D0-43A4C57A2620}"/>
              </a:ext>
            </a:extLst>
          </p:cNvPr>
          <p:cNvCxnSpPr>
            <a:cxnSpLocks/>
          </p:cNvCxnSpPr>
          <p:nvPr/>
        </p:nvCxnSpPr>
        <p:spPr>
          <a:xfrm>
            <a:off x="8976852" y="4581385"/>
            <a:ext cx="0" cy="1406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AD71FC-D470-7C34-652C-E53D39F67A5D}"/>
              </a:ext>
            </a:extLst>
          </p:cNvPr>
          <p:cNvCxnSpPr/>
          <p:nvPr/>
        </p:nvCxnSpPr>
        <p:spPr>
          <a:xfrm>
            <a:off x="10137058" y="4864476"/>
            <a:ext cx="0" cy="1129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A005CF6-F7D4-C21D-90DE-1F8ACCAED1E4}"/>
              </a:ext>
            </a:extLst>
          </p:cNvPr>
          <p:cNvSpPr txBox="1"/>
          <p:nvPr/>
        </p:nvSpPr>
        <p:spPr>
          <a:xfrm>
            <a:off x="8079890" y="5988206"/>
            <a:ext cx="1545771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Megaloblastic</a:t>
            </a:r>
            <a:r>
              <a:rPr lang="fr-BE" sz="1600" dirty="0"/>
              <a:t> </a:t>
            </a:r>
            <a:r>
              <a:rPr lang="fr-BE" sz="1600" dirty="0" err="1"/>
              <a:t>anemia</a:t>
            </a:r>
            <a:endParaRPr lang="fr-BE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54C8E-B699-5292-43A8-1EB0CEB3E4C5}"/>
              </a:ext>
            </a:extLst>
          </p:cNvPr>
          <p:cNvSpPr txBox="1"/>
          <p:nvPr/>
        </p:nvSpPr>
        <p:spPr>
          <a:xfrm>
            <a:off x="9823661" y="5960933"/>
            <a:ext cx="1275439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Immune</a:t>
            </a:r>
          </a:p>
          <a:p>
            <a:r>
              <a:rPr lang="fr-BE" sz="1600" dirty="0" err="1"/>
              <a:t>cytopenia</a:t>
            </a:r>
            <a:endParaRPr lang="fr-BE" sz="1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093D81-343C-ECF5-13A5-B8C86474EEA4}"/>
              </a:ext>
            </a:extLst>
          </p:cNvPr>
          <p:cNvCxnSpPr/>
          <p:nvPr/>
        </p:nvCxnSpPr>
        <p:spPr>
          <a:xfrm>
            <a:off x="6433147" y="4189235"/>
            <a:ext cx="2005771" cy="35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103FF1-999A-D7F6-FA0D-A551D3B1DD46}"/>
              </a:ext>
            </a:extLst>
          </p:cNvPr>
          <p:cNvSpPr txBox="1"/>
          <p:nvPr/>
        </p:nvSpPr>
        <p:spPr>
          <a:xfrm>
            <a:off x="6914227" y="3885298"/>
            <a:ext cx="13721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/>
              <a:t>Pancytopenia</a:t>
            </a:r>
            <a:endParaRPr lang="fr-BE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A274AF-A970-2229-1CA0-E7A44A1AB29E}"/>
              </a:ext>
            </a:extLst>
          </p:cNvPr>
          <p:cNvSpPr txBox="1"/>
          <p:nvPr/>
        </p:nvSpPr>
        <p:spPr>
          <a:xfrm>
            <a:off x="5707281" y="4449473"/>
            <a:ext cx="9407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/>
              <a:t>Isolated</a:t>
            </a:r>
            <a:endParaRPr lang="fr-BE" sz="12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4E2A203-B41E-B53D-4B3F-3305FDA359C3}"/>
              </a:ext>
            </a:extLst>
          </p:cNvPr>
          <p:cNvCxnSpPr/>
          <p:nvPr/>
        </p:nvCxnSpPr>
        <p:spPr>
          <a:xfrm>
            <a:off x="6433147" y="4189235"/>
            <a:ext cx="0" cy="644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8DFAE5A-9B8A-D7B0-5B36-CA5DF63CD6B5}"/>
              </a:ext>
            </a:extLst>
          </p:cNvPr>
          <p:cNvSpPr txBox="1"/>
          <p:nvPr/>
        </p:nvSpPr>
        <p:spPr>
          <a:xfrm>
            <a:off x="7935591" y="4907630"/>
            <a:ext cx="4411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B1D16D-AB53-EED6-84F0-B7D0F9B831C9}"/>
              </a:ext>
            </a:extLst>
          </p:cNvPr>
          <p:cNvSpPr txBox="1"/>
          <p:nvPr/>
        </p:nvSpPr>
        <p:spPr>
          <a:xfrm>
            <a:off x="8156160" y="5584894"/>
            <a:ext cx="790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Low B12,</a:t>
            </a:r>
          </a:p>
          <a:p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folate</a:t>
            </a:r>
            <a:endParaRPr lang="fr-BE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AB48CA-FD56-BFEA-59DC-1C5559E286DE}"/>
              </a:ext>
            </a:extLst>
          </p:cNvPr>
          <p:cNvSpPr txBox="1"/>
          <p:nvPr/>
        </p:nvSpPr>
        <p:spPr>
          <a:xfrm>
            <a:off x="10137058" y="5600500"/>
            <a:ext cx="15334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Autoimmunity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4221753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40259-BFB7-02CD-D1A5-8793290F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19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100049-7B4A-D829-93BB-082DB3E494A3}"/>
              </a:ext>
            </a:extLst>
          </p:cNvPr>
          <p:cNvSpPr txBox="1"/>
          <p:nvPr/>
        </p:nvSpPr>
        <p:spPr>
          <a:xfrm>
            <a:off x="1063094" y="6483424"/>
            <a:ext cx="6097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Jacobson and Berliner. </a:t>
            </a:r>
            <a:r>
              <a:rPr lang="en-GB" sz="1400" dirty="0" err="1"/>
              <a:t>Wintrobe’s</a:t>
            </a:r>
            <a:r>
              <a:rPr lang="en-GB" sz="1400" dirty="0"/>
              <a:t> Clinical Hematology, 2011</a:t>
            </a:r>
            <a:endParaRPr lang="fr-BE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763825"/>
            <a:ext cx="1996750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Fever</a:t>
            </a:r>
          </a:p>
          <a:p>
            <a:r>
              <a:rPr lang="fr-BE" sz="1600" dirty="0"/>
              <a:t>ANC &lt; 500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21A0F1-CC5E-DEDD-21BA-34ECF62210C1}"/>
              </a:ext>
            </a:extLst>
          </p:cNvPr>
          <p:cNvSpPr txBox="1"/>
          <p:nvPr/>
        </p:nvSpPr>
        <p:spPr>
          <a:xfrm>
            <a:off x="1068355" y="3055632"/>
            <a:ext cx="2080726" cy="86177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Admit</a:t>
            </a:r>
          </a:p>
          <a:p>
            <a:r>
              <a:rPr lang="fr-BE" sz="1600" dirty="0"/>
              <a:t>IV </a:t>
            </a:r>
            <a:r>
              <a:rPr lang="fr-BE" sz="1600" dirty="0" err="1"/>
              <a:t>antibiotics</a:t>
            </a:r>
            <a:endParaRPr lang="fr-BE" sz="1600" dirty="0"/>
          </a:p>
          <a:p>
            <a:r>
              <a:rPr lang="fr-BE" sz="1600" dirty="0" err="1"/>
              <a:t>Consider</a:t>
            </a:r>
            <a:r>
              <a:rPr lang="fr-BE" sz="1600" dirty="0"/>
              <a:t> G-CSF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99E8A2-61A8-7A35-F564-CA6E7801E70C}"/>
              </a:ext>
            </a:extLst>
          </p:cNvPr>
          <p:cNvSpPr txBox="1"/>
          <p:nvPr/>
        </p:nvSpPr>
        <p:spPr>
          <a:xfrm>
            <a:off x="7454382" y="1733135"/>
            <a:ext cx="2419738" cy="584775"/>
          </a:xfrm>
          <a:prstGeom prst="rect">
            <a:avLst/>
          </a:prstGeom>
          <a:gradFill flip="none" rotWithShape="1"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BE" sz="1600" dirty="0"/>
              <a:t>Drug- or </a:t>
            </a:r>
            <a:r>
              <a:rPr lang="fr-BE" sz="1600" dirty="0" err="1"/>
              <a:t>toxin-induced</a:t>
            </a:r>
            <a:r>
              <a:rPr lang="fr-BE" sz="1600" dirty="0"/>
              <a:t> </a:t>
            </a:r>
            <a:r>
              <a:rPr lang="fr-BE" sz="1600" dirty="0" err="1"/>
              <a:t>neutropenia</a:t>
            </a:r>
            <a:endParaRPr lang="fr-BE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F0C1-AF1D-18C3-50F3-C89D749A7061}"/>
              </a:ext>
            </a:extLst>
          </p:cNvPr>
          <p:cNvSpPr txBox="1"/>
          <p:nvPr/>
        </p:nvSpPr>
        <p:spPr>
          <a:xfrm>
            <a:off x="7543094" y="2795197"/>
            <a:ext cx="2419738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fr-BE" sz="1600" dirty="0" err="1"/>
              <a:t>Ethnic</a:t>
            </a:r>
            <a:r>
              <a:rPr lang="fr-BE" sz="1600" dirty="0"/>
              <a:t> or </a:t>
            </a:r>
            <a:r>
              <a:rPr lang="fr-BE" sz="1600" dirty="0" err="1"/>
              <a:t>benign</a:t>
            </a:r>
            <a:r>
              <a:rPr lang="fr-BE" sz="1600" dirty="0"/>
              <a:t> familial </a:t>
            </a:r>
            <a:r>
              <a:rPr lang="fr-BE" sz="1600" dirty="0" err="1"/>
              <a:t>neutropenia</a:t>
            </a:r>
            <a:r>
              <a:rPr lang="fr-BE" sz="1600" dirty="0"/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86E60D-76B4-4106-AF65-C3E980403579}"/>
              </a:ext>
            </a:extLst>
          </p:cNvPr>
          <p:cNvSpPr txBox="1"/>
          <p:nvPr/>
        </p:nvSpPr>
        <p:spPr>
          <a:xfrm>
            <a:off x="7357366" y="521389"/>
            <a:ext cx="2654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/>
              <a:t>Low VitB12, Folate ?</a:t>
            </a:r>
          </a:p>
          <a:p>
            <a:r>
              <a:rPr lang="fr-BE" sz="1600" dirty="0" err="1"/>
              <a:t>Autoimmune</a:t>
            </a:r>
            <a:r>
              <a:rPr lang="fr-BE" sz="1600" dirty="0"/>
              <a:t> </a:t>
            </a:r>
            <a:r>
              <a:rPr lang="fr-BE" sz="1600" dirty="0" err="1"/>
              <a:t>disorder</a:t>
            </a:r>
            <a:r>
              <a:rPr lang="fr-BE" sz="1600" dirty="0"/>
              <a:t> 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2CD412-3A8E-D7DB-F76C-3A996EE86977}"/>
              </a:ext>
            </a:extLst>
          </p:cNvPr>
          <p:cNvSpPr txBox="1"/>
          <p:nvPr/>
        </p:nvSpPr>
        <p:spPr>
          <a:xfrm>
            <a:off x="2596159" y="4581385"/>
            <a:ext cx="2164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err="1"/>
              <a:t>Abnl</a:t>
            </a:r>
            <a:r>
              <a:rPr lang="fr-BE" sz="1200" dirty="0"/>
              <a:t> </a:t>
            </a:r>
            <a:r>
              <a:rPr lang="fr-BE" sz="1200" dirty="0" err="1"/>
              <a:t>Cytogenetics</a:t>
            </a:r>
            <a:endParaRPr lang="fr-BE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2AB403-4FC3-D502-1B03-4DF8C611C562}"/>
              </a:ext>
            </a:extLst>
          </p:cNvPr>
          <p:cNvSpPr txBox="1"/>
          <p:nvPr/>
        </p:nvSpPr>
        <p:spPr>
          <a:xfrm>
            <a:off x="2617687" y="5126377"/>
            <a:ext cx="940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err="1"/>
              <a:t>Nl</a:t>
            </a:r>
            <a:endParaRPr lang="fr-BE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116065-6780-6D78-2A14-78910ABFB5CC}"/>
              </a:ext>
            </a:extLst>
          </p:cNvPr>
          <p:cNvSpPr txBox="1"/>
          <p:nvPr/>
        </p:nvSpPr>
        <p:spPr>
          <a:xfrm>
            <a:off x="2622625" y="5675250"/>
            <a:ext cx="1366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/>
              <a:t>LGL by flow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ECE9A1-CE45-E947-51E9-FA64EFD67FB7}"/>
              </a:ext>
            </a:extLst>
          </p:cNvPr>
          <p:cNvSpPr txBox="1"/>
          <p:nvPr/>
        </p:nvSpPr>
        <p:spPr>
          <a:xfrm>
            <a:off x="1146580" y="4695199"/>
            <a:ext cx="1198054" cy="338554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MDS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4EB594-B485-C0B0-BF74-7C77DC3A854E}"/>
              </a:ext>
            </a:extLst>
          </p:cNvPr>
          <p:cNvSpPr txBox="1"/>
          <p:nvPr/>
        </p:nvSpPr>
        <p:spPr>
          <a:xfrm>
            <a:off x="1152460" y="5123163"/>
            <a:ext cx="1207407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Idiopathic</a:t>
            </a:r>
            <a:r>
              <a:rPr lang="fr-BE" sz="1600" dirty="0"/>
              <a:t> </a:t>
            </a:r>
          </a:p>
          <a:p>
            <a:r>
              <a:rPr lang="fr-BE" sz="1600" dirty="0" err="1"/>
              <a:t>neutropenia</a:t>
            </a:r>
            <a:endParaRPr lang="fr-BE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E2797E-8841-C214-C229-F0E94C2A6691}"/>
              </a:ext>
            </a:extLst>
          </p:cNvPr>
          <p:cNvSpPr txBox="1"/>
          <p:nvPr/>
        </p:nvSpPr>
        <p:spPr>
          <a:xfrm>
            <a:off x="1152459" y="5791656"/>
            <a:ext cx="1192175" cy="338554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LGL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Drug or </a:t>
            </a:r>
            <a:r>
              <a:rPr lang="fr-BE" sz="1600" dirty="0" err="1"/>
              <a:t>toxin</a:t>
            </a:r>
            <a:endParaRPr lang="fr-BE" sz="1600" dirty="0"/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9A00B87E-86E9-9E13-9AF5-9E035CD22336}"/>
              </a:ext>
            </a:extLst>
          </p:cNvPr>
          <p:cNvSpPr/>
          <p:nvPr/>
        </p:nvSpPr>
        <p:spPr>
          <a:xfrm>
            <a:off x="3783521" y="2705718"/>
            <a:ext cx="2584579" cy="69313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New </a:t>
            </a:r>
            <a:r>
              <a:rPr lang="fr-BE" sz="1600" dirty="0" err="1"/>
              <a:t>onset</a:t>
            </a:r>
            <a:endParaRPr lang="fr-BE" sz="1600" dirty="0"/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4897FBEA-E099-FC18-837E-8550F0FA5B92}"/>
              </a:ext>
            </a:extLst>
          </p:cNvPr>
          <p:cNvSpPr/>
          <p:nvPr/>
        </p:nvSpPr>
        <p:spPr>
          <a:xfrm>
            <a:off x="3739710" y="3783909"/>
            <a:ext cx="2693437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Single or </a:t>
            </a:r>
            <a:r>
              <a:rPr lang="fr-BE" sz="1600" dirty="0" err="1"/>
              <a:t>multlineage</a:t>
            </a:r>
            <a:endParaRPr lang="fr-BE" sz="16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b="1" dirty="0" err="1">
                <a:solidFill>
                  <a:schemeClr val="tx1"/>
                </a:solidFill>
              </a:rPr>
              <a:t>Neutropenia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7BF48B-17B7-1B72-F112-0A05F585CDE2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2108718" y="2348600"/>
            <a:ext cx="0" cy="707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0189"/>
            <a:ext cx="0" cy="633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6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BD776A1-8AC4-D7C3-AE4A-B97841E05AF4}"/>
              </a:ext>
            </a:extLst>
          </p:cNvPr>
          <p:cNvCxnSpPr>
            <a:stCxn id="28" idx="3"/>
            <a:endCxn id="15" idx="1"/>
          </p:cNvCxnSpPr>
          <p:nvPr/>
        </p:nvCxnSpPr>
        <p:spPr>
          <a:xfrm flipV="1">
            <a:off x="6363617" y="2025523"/>
            <a:ext cx="1090765" cy="24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250B897-23BF-F006-E068-67880B092E33}"/>
              </a:ext>
            </a:extLst>
          </p:cNvPr>
          <p:cNvCxnSpPr>
            <a:cxnSpLocks/>
            <a:stCxn id="31" idx="3"/>
            <a:endCxn id="16" idx="1"/>
          </p:cNvCxnSpPr>
          <p:nvPr/>
        </p:nvCxnSpPr>
        <p:spPr>
          <a:xfrm>
            <a:off x="6368100" y="3052284"/>
            <a:ext cx="1174994" cy="353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7F83BBF-E705-FF54-03A8-7BD4A9D30ED9}"/>
              </a:ext>
            </a:extLst>
          </p:cNvPr>
          <p:cNvCxnSpPr>
            <a:stCxn id="28" idx="2"/>
            <a:endCxn id="31" idx="0"/>
          </p:cNvCxnSpPr>
          <p:nvPr/>
        </p:nvCxnSpPr>
        <p:spPr>
          <a:xfrm>
            <a:off x="5071328" y="2429307"/>
            <a:ext cx="4483" cy="27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A65187E-6F55-6D59-B4DF-35DC8107A576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>
            <a:off x="5075811" y="3398850"/>
            <a:ext cx="10618" cy="385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ctagon 67">
            <a:extLst>
              <a:ext uri="{FF2B5EF4-FFF2-40B4-BE49-F238E27FC236}">
                <a16:creationId xmlns:a16="http://schemas.microsoft.com/office/drawing/2014/main" id="{3C65EB66-8A87-3A9B-64B1-3B2E4EE14B99}"/>
              </a:ext>
            </a:extLst>
          </p:cNvPr>
          <p:cNvSpPr/>
          <p:nvPr/>
        </p:nvSpPr>
        <p:spPr>
          <a:xfrm>
            <a:off x="8438918" y="3828699"/>
            <a:ext cx="2086897" cy="721070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400" dirty="0"/>
              <a:t>Low VitB12, Folate ?</a:t>
            </a:r>
          </a:p>
          <a:p>
            <a:r>
              <a:rPr lang="fr-BE" sz="1400" dirty="0" err="1"/>
              <a:t>Autoimmune</a:t>
            </a:r>
            <a:r>
              <a:rPr lang="fr-BE" sz="1400" dirty="0"/>
              <a:t> </a:t>
            </a:r>
            <a:r>
              <a:rPr lang="fr-BE" sz="1400" dirty="0" err="1"/>
              <a:t>disorder</a:t>
            </a:r>
            <a:r>
              <a:rPr lang="fr-BE" sz="1400" dirty="0"/>
              <a:t>?</a:t>
            </a:r>
          </a:p>
        </p:txBody>
      </p:sp>
      <p:sp>
        <p:nvSpPr>
          <p:cNvPr id="71" name="Octagon 70">
            <a:extLst>
              <a:ext uri="{FF2B5EF4-FFF2-40B4-BE49-F238E27FC236}">
                <a16:creationId xmlns:a16="http://schemas.microsoft.com/office/drawing/2014/main" id="{EA392D6C-B749-1ECF-4066-67A0854D141E}"/>
              </a:ext>
            </a:extLst>
          </p:cNvPr>
          <p:cNvSpPr/>
          <p:nvPr/>
        </p:nvSpPr>
        <p:spPr>
          <a:xfrm>
            <a:off x="5335881" y="4852261"/>
            <a:ext cx="2336071" cy="732633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BM </a:t>
            </a:r>
            <a:r>
              <a:rPr lang="fr-BE" sz="1600" dirty="0" err="1"/>
              <a:t>biopsy</a:t>
            </a:r>
            <a:r>
              <a:rPr lang="fr-BE" sz="1600" dirty="0"/>
              <a:t>, aspiration,</a:t>
            </a:r>
          </a:p>
          <a:p>
            <a:pPr algn="ctr"/>
            <a:r>
              <a:rPr lang="fr-BE" sz="1600" dirty="0"/>
              <a:t>flow </a:t>
            </a:r>
            <a:r>
              <a:rPr lang="fr-BE" sz="1600" dirty="0" err="1"/>
              <a:t>cytometry</a:t>
            </a:r>
            <a:endParaRPr lang="fr-BE" sz="1600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40D0698-4736-894E-71C9-FA3B363C8BCC}"/>
              </a:ext>
            </a:extLst>
          </p:cNvPr>
          <p:cNvCxnSpPr>
            <a:cxnSpLocks/>
          </p:cNvCxnSpPr>
          <p:nvPr/>
        </p:nvCxnSpPr>
        <p:spPr>
          <a:xfrm>
            <a:off x="4188542" y="4858384"/>
            <a:ext cx="15233" cy="10930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ECC6ABB-E853-5CF7-6B74-7D50CBE416A0}"/>
              </a:ext>
            </a:extLst>
          </p:cNvPr>
          <p:cNvCxnSpPr>
            <a:cxnSpLocks/>
          </p:cNvCxnSpPr>
          <p:nvPr/>
        </p:nvCxnSpPr>
        <p:spPr>
          <a:xfrm flipH="1">
            <a:off x="2359867" y="4828113"/>
            <a:ext cx="1843908" cy="60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B01A16B-341C-A0FE-CD9E-9800E032F909}"/>
              </a:ext>
            </a:extLst>
          </p:cNvPr>
          <p:cNvCxnSpPr/>
          <p:nvPr/>
        </p:nvCxnSpPr>
        <p:spPr>
          <a:xfrm flipH="1">
            <a:off x="2359867" y="5385764"/>
            <a:ext cx="1843908" cy="60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349F4D1-8762-329E-8FBF-16DAC6A0308D}"/>
              </a:ext>
            </a:extLst>
          </p:cNvPr>
          <p:cNvCxnSpPr/>
          <p:nvPr/>
        </p:nvCxnSpPr>
        <p:spPr>
          <a:xfrm flipH="1">
            <a:off x="2344634" y="5951480"/>
            <a:ext cx="1843908" cy="60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88F24A6-0C33-DB3A-DF52-2BF332048AFA}"/>
              </a:ext>
            </a:extLst>
          </p:cNvPr>
          <p:cNvCxnSpPr>
            <a:cxnSpLocks/>
          </p:cNvCxnSpPr>
          <p:nvPr/>
        </p:nvCxnSpPr>
        <p:spPr>
          <a:xfrm>
            <a:off x="8286362" y="4852261"/>
            <a:ext cx="1850696" cy="6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97A1172A-3A30-D830-5AAB-78D4774DA675}"/>
              </a:ext>
            </a:extLst>
          </p:cNvPr>
          <p:cNvCxnSpPr/>
          <p:nvPr/>
        </p:nvCxnSpPr>
        <p:spPr>
          <a:xfrm rot="10800000" flipV="1">
            <a:off x="7671952" y="4858383"/>
            <a:ext cx="614410" cy="352713"/>
          </a:xfrm>
          <a:prstGeom prst="bentConnector3">
            <a:avLst>
              <a:gd name="adj1" fmla="val 51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229412D-832E-5854-2FA3-C09511195506}"/>
              </a:ext>
            </a:extLst>
          </p:cNvPr>
          <p:cNvCxnSpPr>
            <a:cxnSpLocks/>
          </p:cNvCxnSpPr>
          <p:nvPr/>
        </p:nvCxnSpPr>
        <p:spPr>
          <a:xfrm>
            <a:off x="8976852" y="4581385"/>
            <a:ext cx="0" cy="1406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14A6A86-00BF-7474-2054-BADA3713F828}"/>
              </a:ext>
            </a:extLst>
          </p:cNvPr>
          <p:cNvCxnSpPr/>
          <p:nvPr/>
        </p:nvCxnSpPr>
        <p:spPr>
          <a:xfrm>
            <a:off x="10137058" y="4864476"/>
            <a:ext cx="0" cy="1129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FBC84BD-DD77-C128-C3CE-96E8F882EC8E}"/>
              </a:ext>
            </a:extLst>
          </p:cNvPr>
          <p:cNvSpPr txBox="1"/>
          <p:nvPr/>
        </p:nvSpPr>
        <p:spPr>
          <a:xfrm>
            <a:off x="8079890" y="5988206"/>
            <a:ext cx="1545771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Megaloblastic</a:t>
            </a:r>
            <a:r>
              <a:rPr lang="fr-BE" sz="1600" dirty="0"/>
              <a:t> </a:t>
            </a:r>
            <a:r>
              <a:rPr lang="fr-BE" sz="1600" dirty="0" err="1"/>
              <a:t>anemia</a:t>
            </a:r>
            <a:endParaRPr lang="fr-BE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BC039-ED6D-CD54-C02F-5B3B403E6B92}"/>
              </a:ext>
            </a:extLst>
          </p:cNvPr>
          <p:cNvSpPr txBox="1"/>
          <p:nvPr/>
        </p:nvSpPr>
        <p:spPr>
          <a:xfrm>
            <a:off x="9823661" y="5960933"/>
            <a:ext cx="1275439" cy="584775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Immune</a:t>
            </a:r>
          </a:p>
          <a:p>
            <a:r>
              <a:rPr lang="fr-BE" sz="1600" dirty="0" err="1"/>
              <a:t>cytopenia</a:t>
            </a:r>
            <a:endParaRPr lang="fr-BE" sz="1600" dirty="0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A4618BB4-332F-A481-F85E-EC876962442D}"/>
              </a:ext>
            </a:extLst>
          </p:cNvPr>
          <p:cNvCxnSpPr>
            <a:stCxn id="32" idx="3"/>
          </p:cNvCxnSpPr>
          <p:nvPr/>
        </p:nvCxnSpPr>
        <p:spPr>
          <a:xfrm>
            <a:off x="6433147" y="4189235"/>
            <a:ext cx="2005771" cy="35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54CA1A08-5166-EDBC-FC58-1397A8F173B5}"/>
              </a:ext>
            </a:extLst>
          </p:cNvPr>
          <p:cNvSpPr txBox="1"/>
          <p:nvPr/>
        </p:nvSpPr>
        <p:spPr>
          <a:xfrm>
            <a:off x="6914227" y="3885298"/>
            <a:ext cx="13721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/>
              <a:t>Pancytopenia</a:t>
            </a:r>
            <a:endParaRPr lang="fr-BE" sz="12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DA918A3-B637-376F-E6B4-5B820D60B8BA}"/>
              </a:ext>
            </a:extLst>
          </p:cNvPr>
          <p:cNvSpPr txBox="1"/>
          <p:nvPr/>
        </p:nvSpPr>
        <p:spPr>
          <a:xfrm>
            <a:off x="5707281" y="4449473"/>
            <a:ext cx="9407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/>
              <a:t>Isolated</a:t>
            </a:r>
            <a:endParaRPr lang="fr-BE" sz="1200" dirty="0"/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ED1FD79D-A0E8-8D82-A35E-4C6E843DC35D}"/>
              </a:ext>
            </a:extLst>
          </p:cNvPr>
          <p:cNvCxnSpPr>
            <a:stCxn id="32" idx="3"/>
          </p:cNvCxnSpPr>
          <p:nvPr/>
        </p:nvCxnSpPr>
        <p:spPr>
          <a:xfrm>
            <a:off x="6433147" y="4189235"/>
            <a:ext cx="0" cy="644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12633CE5-1A4A-083A-F526-91EBD34181B2}"/>
              </a:ext>
            </a:extLst>
          </p:cNvPr>
          <p:cNvSpPr txBox="1"/>
          <p:nvPr/>
        </p:nvSpPr>
        <p:spPr>
          <a:xfrm>
            <a:off x="2108718" y="2429307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7DCA315-C269-E3A0-23E7-65DA6668A2E2}"/>
              </a:ext>
            </a:extLst>
          </p:cNvPr>
          <p:cNvSpPr txBox="1"/>
          <p:nvPr/>
        </p:nvSpPr>
        <p:spPr>
          <a:xfrm>
            <a:off x="6433147" y="1775922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A7024D7-62C8-83D8-63DE-9CDA61371FC6}"/>
              </a:ext>
            </a:extLst>
          </p:cNvPr>
          <p:cNvSpPr txBox="1"/>
          <p:nvPr/>
        </p:nvSpPr>
        <p:spPr>
          <a:xfrm>
            <a:off x="5156000" y="3513497"/>
            <a:ext cx="782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67F4832-2AAA-9549-7C46-FAD4225DE431}"/>
              </a:ext>
            </a:extLst>
          </p:cNvPr>
          <p:cNvSpPr txBox="1"/>
          <p:nvPr/>
        </p:nvSpPr>
        <p:spPr>
          <a:xfrm>
            <a:off x="6456802" y="2715755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45F65EA-4CDD-1B22-9995-DEE5588E096D}"/>
              </a:ext>
            </a:extLst>
          </p:cNvPr>
          <p:cNvSpPr txBox="1"/>
          <p:nvPr/>
        </p:nvSpPr>
        <p:spPr>
          <a:xfrm>
            <a:off x="7935591" y="4907630"/>
            <a:ext cx="4411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FC69C18-B2E8-CE66-E4D1-DD75B9DAF942}"/>
              </a:ext>
            </a:extLst>
          </p:cNvPr>
          <p:cNvSpPr txBox="1"/>
          <p:nvPr/>
        </p:nvSpPr>
        <p:spPr>
          <a:xfrm>
            <a:off x="8156160" y="5584894"/>
            <a:ext cx="790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Low B12,</a:t>
            </a:r>
          </a:p>
          <a:p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folate</a:t>
            </a:r>
            <a:endParaRPr lang="fr-BE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A5F018C-5669-E15F-BE96-7C267D1A16CA}"/>
              </a:ext>
            </a:extLst>
          </p:cNvPr>
          <p:cNvSpPr txBox="1"/>
          <p:nvPr/>
        </p:nvSpPr>
        <p:spPr>
          <a:xfrm>
            <a:off x="10137058" y="5600500"/>
            <a:ext cx="15334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Autoimmunity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1954994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30A39-E076-2B80-C77D-02153579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Lymphopenia</a:t>
            </a:r>
            <a:br>
              <a:rPr lang="fr-BE" dirty="0"/>
            </a:b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7B100-9D3B-5BAB-8863-3B24A1655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8949"/>
            <a:ext cx="4526902" cy="1430758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2000" dirty="0" err="1"/>
              <a:t>Prophylaxis</a:t>
            </a:r>
            <a:r>
              <a:rPr lang="fr-BE" sz="2000" dirty="0"/>
              <a:t> if </a:t>
            </a:r>
            <a:r>
              <a:rPr lang="fr-BE" sz="2000" dirty="0" err="1"/>
              <a:t>chronic</a:t>
            </a:r>
            <a:endParaRPr lang="fr-BE" sz="2000" dirty="0"/>
          </a:p>
          <a:p>
            <a:r>
              <a:rPr lang="fr-BE" sz="2000" dirty="0" err="1"/>
              <a:t>Trimethoprime</a:t>
            </a:r>
            <a:r>
              <a:rPr lang="fr-BE" sz="2000" dirty="0"/>
              <a:t> + </a:t>
            </a:r>
            <a:r>
              <a:rPr lang="fr-BE" sz="2000" dirty="0" err="1"/>
              <a:t>Sulfamethoxazole</a:t>
            </a:r>
            <a:r>
              <a:rPr lang="fr-BE" sz="2000" dirty="0"/>
              <a:t>:</a:t>
            </a:r>
          </a:p>
          <a:p>
            <a:r>
              <a:rPr lang="fr-BE" sz="2000" dirty="0"/>
              <a:t>Aciclovir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65344-AD1C-AACB-6317-8C46864D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20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52009-7917-FBE7-621A-55F207A6FC1F}"/>
              </a:ext>
            </a:extLst>
          </p:cNvPr>
          <p:cNvSpPr txBox="1"/>
          <p:nvPr/>
        </p:nvSpPr>
        <p:spPr>
          <a:xfrm>
            <a:off x="838200" y="1506022"/>
            <a:ext cx="4526902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fr-BE" dirty="0"/>
              <a:t>Lymphocytes &lt; 1 000 / mm3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AD9034-9D27-F885-8FF8-7742EA0B4716}"/>
              </a:ext>
            </a:extLst>
          </p:cNvPr>
          <p:cNvSpPr txBox="1"/>
          <p:nvPr/>
        </p:nvSpPr>
        <p:spPr>
          <a:xfrm>
            <a:off x="838200" y="2443925"/>
            <a:ext cx="4526902" cy="1200329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fr-BE" dirty="0"/>
              <a:t>Risk : Infections</a:t>
            </a:r>
          </a:p>
          <a:p>
            <a:r>
              <a:rPr lang="fr-BE" dirty="0"/>
              <a:t>- Viral (herpes </a:t>
            </a:r>
            <a:r>
              <a:rPr lang="fr-BE" dirty="0" err="1"/>
              <a:t>zoster</a:t>
            </a:r>
            <a:r>
              <a:rPr lang="fr-BE" dirty="0"/>
              <a:t>, CMV, …)</a:t>
            </a:r>
          </a:p>
          <a:p>
            <a:r>
              <a:rPr lang="fr-BE" dirty="0"/>
              <a:t>- </a:t>
            </a:r>
            <a:r>
              <a:rPr lang="fr-BE" dirty="0" err="1"/>
              <a:t>Fungal</a:t>
            </a:r>
            <a:r>
              <a:rPr lang="fr-BE" dirty="0"/>
              <a:t> (</a:t>
            </a:r>
            <a:r>
              <a:rPr lang="fr-BE" dirty="0" err="1"/>
              <a:t>Pneumocystis</a:t>
            </a:r>
            <a:r>
              <a:rPr lang="fr-BE" dirty="0"/>
              <a:t>, … )</a:t>
            </a:r>
          </a:p>
          <a:p>
            <a:r>
              <a:rPr lang="fr-BE" dirty="0"/>
              <a:t>- </a:t>
            </a:r>
            <a:r>
              <a:rPr lang="fr-BE" dirty="0" err="1"/>
              <a:t>Tuberculosis</a:t>
            </a:r>
            <a:endParaRPr lang="fr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9CA4FA-B033-A8F1-1F3D-52CD316B9BD2}"/>
              </a:ext>
            </a:extLst>
          </p:cNvPr>
          <p:cNvSpPr txBox="1"/>
          <p:nvPr/>
        </p:nvSpPr>
        <p:spPr>
          <a:xfrm>
            <a:off x="6177643" y="1457594"/>
            <a:ext cx="5756210" cy="3508653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l"/>
            <a:r>
              <a:rPr lang="fr-BE" sz="2400" b="0" i="0" u="none" strike="noStrike" baseline="0" dirty="0"/>
              <a:t>Causes</a:t>
            </a:r>
          </a:p>
          <a:p>
            <a:endParaRPr lang="fr-BE" dirty="0"/>
          </a:p>
          <a:p>
            <a:r>
              <a:rPr lang="fr-BE" b="1" dirty="0" err="1"/>
              <a:t>Acquired</a:t>
            </a:r>
            <a:endParaRPr lang="fr-BE" b="1" dirty="0"/>
          </a:p>
          <a:p>
            <a:endParaRPr lang="fr-BE" dirty="0"/>
          </a:p>
          <a:p>
            <a:pPr marL="269875"/>
            <a:r>
              <a:rPr lang="fr-BE" dirty="0"/>
              <a:t>Infections (</a:t>
            </a:r>
            <a:r>
              <a:rPr lang="fr-BE" sz="1400" b="0" i="0" u="none" strike="noStrike" baseline="0" dirty="0"/>
              <a:t>viral, HIV, TBC, </a:t>
            </a:r>
            <a:r>
              <a:rPr lang="fr-BE" sz="1400" b="0" i="0" u="none" strike="noStrike" baseline="0" dirty="0" err="1"/>
              <a:t>thyphoïd</a:t>
            </a:r>
            <a:r>
              <a:rPr lang="fr-BE" sz="1400" b="0" i="0" u="none" strike="noStrike" baseline="0" dirty="0"/>
              <a:t>…)</a:t>
            </a:r>
          </a:p>
          <a:p>
            <a:pPr marL="269875" algn="l"/>
            <a:r>
              <a:rPr lang="fr-BE" b="0" i="0" u="none" strike="noStrike" baseline="0" dirty="0" err="1"/>
              <a:t>Iatrogenic</a:t>
            </a:r>
            <a:r>
              <a:rPr lang="fr-BE" b="0" i="0" u="none" strike="noStrike" baseline="0" dirty="0"/>
              <a:t> : immunosuppressive agents, </a:t>
            </a:r>
            <a:r>
              <a:rPr lang="fr-BE" b="0" i="0" u="none" strike="noStrike" baseline="0" dirty="0" err="1"/>
              <a:t>chemotherapy</a:t>
            </a:r>
            <a:r>
              <a:rPr lang="fr-BE" b="0" i="0" u="none" strike="noStrike" baseline="0" dirty="0"/>
              <a:t>, </a:t>
            </a:r>
            <a:r>
              <a:rPr lang="fr-BE" b="0" i="0" u="none" strike="noStrike" baseline="0" dirty="0" err="1"/>
              <a:t>radiotherapy</a:t>
            </a:r>
            <a:r>
              <a:rPr lang="fr-BE" b="0" i="0" u="none" strike="noStrike" baseline="0" dirty="0"/>
              <a:t>, </a:t>
            </a:r>
            <a:r>
              <a:rPr lang="fr-BE" b="0" i="0" u="none" strike="noStrike" baseline="0" dirty="0" err="1"/>
              <a:t>corticosteroids</a:t>
            </a:r>
            <a:r>
              <a:rPr lang="fr-BE" b="0" i="0" u="none" strike="noStrike" baseline="0" dirty="0"/>
              <a:t>, </a:t>
            </a:r>
            <a:r>
              <a:rPr lang="fr-BE" b="0" i="0" u="none" strike="noStrike" baseline="0" dirty="0" err="1"/>
              <a:t>fludarabine</a:t>
            </a:r>
            <a:r>
              <a:rPr lang="fr-BE" b="0" i="0" u="none" strike="noStrike" baseline="0" dirty="0"/>
              <a:t>, …</a:t>
            </a:r>
          </a:p>
          <a:p>
            <a:pPr marL="269875" algn="l"/>
            <a:r>
              <a:rPr lang="fr-BE" b="0" i="0" u="none" strike="noStrike" baseline="0" dirty="0" err="1"/>
              <a:t>Lymphoma</a:t>
            </a:r>
            <a:endParaRPr lang="fr-BE" dirty="0"/>
          </a:p>
          <a:p>
            <a:pPr marL="269875" algn="l"/>
            <a:r>
              <a:rPr lang="en-GB" b="0" i="0" u="none" strike="noStrike" baseline="0" dirty="0" err="1"/>
              <a:t>Sarcoïdosis</a:t>
            </a:r>
            <a:r>
              <a:rPr lang="en-GB" b="0" i="0" u="none" strike="noStrike" baseline="0" dirty="0"/>
              <a:t>, Cushing, </a:t>
            </a:r>
          </a:p>
          <a:p>
            <a:pPr marL="269875" algn="l"/>
            <a:r>
              <a:rPr lang="en-GB" dirty="0"/>
              <a:t>R</a:t>
            </a:r>
            <a:r>
              <a:rPr lang="en-GB" b="0" i="0" u="none" strike="noStrike" baseline="0" dirty="0"/>
              <a:t>enal failure, undernutrition, Zn deficiency, </a:t>
            </a:r>
            <a:r>
              <a:rPr lang="fr-BE" b="0" i="0" u="none" strike="noStrike" baseline="0" dirty="0"/>
              <a:t>alcool, </a:t>
            </a:r>
          </a:p>
          <a:p>
            <a:pPr algn="l"/>
            <a:endParaRPr lang="fr-BE" dirty="0"/>
          </a:p>
          <a:p>
            <a:pPr algn="l"/>
            <a:r>
              <a:rPr lang="fr-BE" b="1" i="0" u="none" strike="noStrike" baseline="0" dirty="0" err="1"/>
              <a:t>Congenital</a:t>
            </a:r>
            <a:r>
              <a:rPr lang="fr-BE" b="1" i="0" u="none" strike="noStrike" baseline="0" dirty="0"/>
              <a:t> (</a:t>
            </a:r>
            <a:r>
              <a:rPr lang="fr-BE" b="1" i="0" u="none" strike="noStrike" baseline="0" dirty="0" err="1"/>
              <a:t>immunodeficiency</a:t>
            </a:r>
            <a:r>
              <a:rPr lang="fr-BE" b="1" i="0" u="none" strike="noStrike" baseline="0" dirty="0"/>
              <a:t> syndromes)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274871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B456D-3836-94B3-24F7-2E9789CC0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Moncytopenia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95F39-FC02-6305-9815-CA560F9D2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80253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Risk : infection (</a:t>
            </a:r>
            <a:r>
              <a:rPr lang="fr-BE" dirty="0" err="1"/>
              <a:t>atypical</a:t>
            </a:r>
            <a:r>
              <a:rPr lang="fr-BE" dirty="0"/>
              <a:t> </a:t>
            </a:r>
            <a:r>
              <a:rPr lang="fr-BE" dirty="0" err="1"/>
              <a:t>mycobacterial</a:t>
            </a:r>
            <a:r>
              <a:rPr lang="fr-BE" dirty="0"/>
              <a:t> infection)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0AE14-1701-00E6-25DD-688BF748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21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628116-0FED-32DD-7079-602C93C2E3B6}"/>
              </a:ext>
            </a:extLst>
          </p:cNvPr>
          <p:cNvSpPr txBox="1"/>
          <p:nvPr/>
        </p:nvSpPr>
        <p:spPr>
          <a:xfrm>
            <a:off x="838200" y="2967335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Two conditions (excluding generalized BMF) :</a:t>
            </a:r>
          </a:p>
          <a:p>
            <a:r>
              <a:rPr lang="en-GB" dirty="0"/>
              <a:t>Hairy cell </a:t>
            </a:r>
            <a:r>
              <a:rPr lang="en-GB" dirty="0" err="1"/>
              <a:t>leukemia</a:t>
            </a:r>
            <a:endParaRPr lang="en-GB" dirty="0"/>
          </a:p>
          <a:p>
            <a:r>
              <a:rPr lang="en-GB" dirty="0"/>
              <a:t>GATA2 deficiency</a:t>
            </a:r>
          </a:p>
        </p:txBody>
      </p:sp>
    </p:spTree>
    <p:extLst>
      <p:ext uri="{BB962C8B-B14F-4D97-AF65-F5344CB8AC3E}">
        <p14:creationId xmlns:p14="http://schemas.microsoft.com/office/powerpoint/2010/main" val="3379319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C734-496B-E6AC-797E-49451819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B555D-29B5-FFF8-F789-D0162EBA3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sz="4000" b="1" dirty="0">
                <a:solidFill>
                  <a:schemeClr val="bg1">
                    <a:lumMod val="85000"/>
                  </a:schemeClr>
                </a:solidFill>
              </a:rPr>
              <a:t>1. </a:t>
            </a:r>
            <a:r>
              <a:rPr lang="fr-BE" sz="4000" b="1" dirty="0" err="1">
                <a:solidFill>
                  <a:schemeClr val="bg1">
                    <a:lumMod val="85000"/>
                  </a:schemeClr>
                </a:solidFill>
              </a:rPr>
              <a:t>Leucopenia</a:t>
            </a:r>
            <a:endParaRPr lang="fr-BE" sz="4000" b="1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sz="4000" b="1" dirty="0"/>
              <a:t>2. </a:t>
            </a:r>
            <a:r>
              <a:rPr lang="fr-BE" sz="4000" b="1" dirty="0" err="1"/>
              <a:t>Leucocytosis</a:t>
            </a:r>
            <a:endParaRPr lang="fr-BE" sz="4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D34CE-40D8-51AB-91D4-5218C5F23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22</a:t>
            </a:fld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03DF96-F736-F066-E241-2B86060E5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346" y="1823305"/>
            <a:ext cx="6719453" cy="44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89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30550" y="374586"/>
            <a:ext cx="5257799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BE" altLang="fr-FR" sz="4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Hyperleucocytosis</a:t>
            </a:r>
            <a:r>
              <a:rPr lang="fr-BE" altLang="fr-FR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fr-BE" altLang="fr-FR" sz="40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fr-BE" altLang="fr-FR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&gt; 10.000 WBC/mm³</a:t>
            </a:r>
          </a:p>
        </p:txBody>
      </p:sp>
      <p:sp>
        <p:nvSpPr>
          <p:cNvPr id="21507" name="Espace réservé du contenu 4"/>
          <p:cNvSpPr>
            <a:spLocks noGrp="1"/>
          </p:cNvSpPr>
          <p:nvPr>
            <p:ph idx="1"/>
          </p:nvPr>
        </p:nvSpPr>
        <p:spPr>
          <a:xfrm>
            <a:off x="1745166" y="2492896"/>
            <a:ext cx="8642350" cy="3932238"/>
          </a:xfrm>
        </p:spPr>
        <p:txBody>
          <a:bodyPr/>
          <a:lstStyle/>
          <a:p>
            <a:pPr marL="0" indent="0">
              <a:buNone/>
            </a:pPr>
            <a:r>
              <a:rPr lang="fr-BE" altLang="fr-FR" sz="1800" dirty="0"/>
              <a:t>			   </a:t>
            </a:r>
            <a:endParaRPr lang="fr-BE" altLang="fr-FR" sz="1800" b="1" dirty="0"/>
          </a:p>
          <a:p>
            <a:pPr marL="0" indent="0">
              <a:buNone/>
            </a:pPr>
            <a:endParaRPr lang="fr-BE" altLang="fr-FR" sz="1800" dirty="0"/>
          </a:p>
          <a:p>
            <a:pPr marL="0" indent="0">
              <a:buNone/>
            </a:pPr>
            <a:r>
              <a:rPr lang="fr-BE" altLang="fr-FR" sz="1800" dirty="0"/>
              <a:t>Infections ? 	</a:t>
            </a:r>
            <a:r>
              <a:rPr lang="fr-BE" altLang="fr-FR" sz="1600" dirty="0" err="1"/>
              <a:t>Neutrophilia</a:t>
            </a:r>
            <a:r>
              <a:rPr lang="fr-BE" altLang="fr-FR" sz="1600" dirty="0"/>
              <a:t> (&gt; 7.500/mm³)		Acute </a:t>
            </a:r>
            <a:r>
              <a:rPr lang="fr-BE" altLang="fr-FR" sz="1600" dirty="0" err="1"/>
              <a:t>Leukemias</a:t>
            </a:r>
            <a:r>
              <a:rPr lang="fr-BE" altLang="fr-FR" sz="1600" dirty="0"/>
              <a:t> </a:t>
            </a:r>
          </a:p>
          <a:p>
            <a:pPr marL="0" indent="0">
              <a:buNone/>
            </a:pPr>
            <a:r>
              <a:rPr lang="fr-BE" altLang="fr-FR" sz="1600" dirty="0"/>
              <a:t>		</a:t>
            </a:r>
            <a:r>
              <a:rPr lang="fr-BE" altLang="fr-FR" sz="1600" dirty="0" err="1"/>
              <a:t>Lymphocytosis</a:t>
            </a:r>
            <a:r>
              <a:rPr lang="fr-BE" altLang="fr-FR" sz="1600" dirty="0"/>
              <a:t> (&gt; 4.500/mm³)		</a:t>
            </a:r>
            <a:r>
              <a:rPr lang="fr-BE" altLang="fr-FR" sz="1600" dirty="0" err="1"/>
              <a:t>Chronic</a:t>
            </a:r>
            <a:r>
              <a:rPr lang="fr-BE" altLang="fr-FR" sz="1600" dirty="0"/>
              <a:t> </a:t>
            </a:r>
            <a:r>
              <a:rPr lang="fr-BE" altLang="fr-FR" sz="1600" dirty="0" err="1"/>
              <a:t>Myelomonocytic</a:t>
            </a:r>
            <a:r>
              <a:rPr lang="fr-BE" altLang="fr-FR" sz="1600" dirty="0"/>
              <a:t> </a:t>
            </a:r>
            <a:r>
              <a:rPr lang="fr-BE" altLang="fr-FR" sz="1600" dirty="0" err="1"/>
              <a:t>Leukemias</a:t>
            </a:r>
            <a:endParaRPr lang="fr-BE" altLang="fr-FR" sz="1600" dirty="0"/>
          </a:p>
          <a:p>
            <a:pPr marL="0" indent="0">
              <a:buNone/>
            </a:pPr>
            <a:r>
              <a:rPr lang="fr-BE" altLang="fr-FR" sz="1600" dirty="0"/>
              <a:t>						</a:t>
            </a:r>
            <a:r>
              <a:rPr lang="fr-BE" altLang="fr-FR" sz="1600" dirty="0" err="1"/>
              <a:t>Chronic</a:t>
            </a:r>
            <a:r>
              <a:rPr lang="fr-BE" altLang="fr-FR" sz="1600" dirty="0"/>
              <a:t> </a:t>
            </a:r>
            <a:r>
              <a:rPr lang="fr-BE" altLang="fr-FR" sz="1600" dirty="0" err="1"/>
              <a:t>Lymhocytic</a:t>
            </a:r>
            <a:r>
              <a:rPr lang="fr-BE" altLang="fr-FR" sz="1600" dirty="0"/>
              <a:t> </a:t>
            </a:r>
            <a:r>
              <a:rPr lang="fr-BE" altLang="fr-FR" sz="1600" dirty="0" err="1"/>
              <a:t>leukemia</a:t>
            </a:r>
            <a:endParaRPr lang="fr-BE" altLang="fr-FR" sz="1600" dirty="0"/>
          </a:p>
          <a:p>
            <a:pPr marL="0" indent="0">
              <a:buNone/>
            </a:pPr>
            <a:r>
              <a:rPr lang="fr-BE" altLang="fr-FR" sz="1600" dirty="0"/>
              <a:t>						</a:t>
            </a:r>
            <a:r>
              <a:rPr lang="fr-BE" altLang="fr-FR" sz="1600" dirty="0" err="1"/>
              <a:t>Chronic</a:t>
            </a:r>
            <a:r>
              <a:rPr lang="fr-BE" altLang="fr-FR" sz="1600" dirty="0"/>
              <a:t> </a:t>
            </a:r>
            <a:r>
              <a:rPr lang="fr-BE" altLang="fr-FR" sz="1600" dirty="0" err="1"/>
              <a:t>Myeloid</a:t>
            </a:r>
            <a:r>
              <a:rPr lang="fr-BE" altLang="fr-FR" sz="1600" dirty="0"/>
              <a:t> </a:t>
            </a:r>
            <a:r>
              <a:rPr lang="fr-BE" altLang="fr-FR" sz="1600" dirty="0" err="1"/>
              <a:t>Leukemia</a:t>
            </a:r>
            <a:endParaRPr lang="fr-BE" altLang="fr-FR" sz="1600" dirty="0"/>
          </a:p>
          <a:p>
            <a:pPr marL="0" indent="0">
              <a:buNone/>
            </a:pPr>
            <a:r>
              <a:rPr lang="fr-BE" altLang="fr-FR" sz="1600" dirty="0"/>
              <a:t>						Non Hodgkin </a:t>
            </a:r>
            <a:r>
              <a:rPr lang="fr-BE" altLang="fr-FR" sz="1600" dirty="0" err="1"/>
              <a:t>Lymphoma</a:t>
            </a:r>
            <a:endParaRPr lang="fr-BE" altLang="fr-FR" sz="1600" dirty="0"/>
          </a:p>
          <a:p>
            <a:pPr marL="0" indent="0">
              <a:buNone/>
            </a:pPr>
            <a:r>
              <a:rPr lang="fr-BE" altLang="fr-FR" sz="1600" dirty="0"/>
              <a:t> </a:t>
            </a:r>
            <a:r>
              <a:rPr lang="fr-BE" altLang="fr-FR" sz="1600" dirty="0" err="1"/>
              <a:t>Chronic</a:t>
            </a:r>
            <a:r>
              <a:rPr lang="fr-BE" altLang="fr-FR" sz="1600" dirty="0"/>
              <a:t>		</a:t>
            </a:r>
            <a:r>
              <a:rPr lang="fr-BE" altLang="fr-FR" sz="1600" dirty="0" err="1"/>
              <a:t>Monocytosis</a:t>
            </a:r>
            <a:r>
              <a:rPr lang="fr-BE" altLang="fr-FR" sz="1600" dirty="0"/>
              <a:t> (&gt; 800/mm³)		…</a:t>
            </a:r>
          </a:p>
          <a:p>
            <a:pPr marL="0" indent="0">
              <a:buNone/>
            </a:pPr>
            <a:r>
              <a:rPr lang="fr-BE" altLang="fr-FR" sz="1600" dirty="0"/>
              <a:t>Inflammations? 	</a:t>
            </a:r>
            <a:r>
              <a:rPr lang="fr-BE" altLang="fr-FR" sz="1600" dirty="0" err="1"/>
              <a:t>Eosinophilia</a:t>
            </a:r>
            <a:r>
              <a:rPr lang="fr-BE" altLang="fr-FR" sz="1600" dirty="0"/>
              <a:t> (&gt; 400/mm³)		</a:t>
            </a:r>
          </a:p>
          <a:p>
            <a:pPr marL="0" indent="0">
              <a:buNone/>
            </a:pPr>
            <a:r>
              <a:rPr lang="fr-BE" altLang="fr-FR" sz="1600" dirty="0"/>
              <a:t>		</a:t>
            </a:r>
            <a:r>
              <a:rPr lang="fr-BE" altLang="fr-FR" sz="1600" dirty="0" err="1"/>
              <a:t>Basophilia</a:t>
            </a:r>
            <a:r>
              <a:rPr lang="fr-BE" altLang="fr-FR" sz="1600" dirty="0"/>
              <a:t> (&gt; 100/mm³)		 </a:t>
            </a:r>
          </a:p>
        </p:txBody>
      </p:sp>
      <p:cxnSp>
        <p:nvCxnSpPr>
          <p:cNvPr id="14" name="Connecteur droit 13"/>
          <p:cNvCxnSpPr/>
          <p:nvPr/>
        </p:nvCxnSpPr>
        <p:spPr>
          <a:xfrm flipV="1">
            <a:off x="5759450" y="1700213"/>
            <a:ext cx="0" cy="635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575050" y="2349500"/>
            <a:ext cx="360045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2351088" y="2636839"/>
            <a:ext cx="0" cy="504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8112125" y="2636839"/>
            <a:ext cx="0" cy="504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3359150" y="3357564"/>
            <a:ext cx="0" cy="20156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3359150" y="3357563"/>
            <a:ext cx="215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3359150" y="5373216"/>
            <a:ext cx="215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3359150" y="5157192"/>
            <a:ext cx="215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3359150" y="4797152"/>
            <a:ext cx="215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3359150" y="3645024"/>
            <a:ext cx="215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919536" y="2195572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altLang="fr-FR" b="1" dirty="0"/>
              <a:t>Normal </a:t>
            </a:r>
            <a:r>
              <a:rPr lang="fr-BE" altLang="fr-FR" b="1" dirty="0" err="1"/>
              <a:t>Cells</a:t>
            </a:r>
            <a:endParaRPr lang="fr-FR" dirty="0"/>
          </a:p>
        </p:txBody>
      </p:sp>
      <p:sp>
        <p:nvSpPr>
          <p:cNvPr id="17" name="TextBox 16"/>
          <p:cNvSpPr txBox="1"/>
          <p:nvPr/>
        </p:nvSpPr>
        <p:spPr>
          <a:xfrm>
            <a:off x="7392144" y="2123564"/>
            <a:ext cx="29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altLang="fr-FR" b="1" dirty="0" err="1"/>
              <a:t>Abnormal</a:t>
            </a:r>
            <a:r>
              <a:rPr lang="fr-BE" altLang="fr-FR" b="1" dirty="0"/>
              <a:t> </a:t>
            </a:r>
            <a:r>
              <a:rPr lang="fr-BE" altLang="fr-FR" b="1" dirty="0" err="1"/>
              <a:t>cells</a:t>
            </a:r>
            <a:r>
              <a:rPr lang="fr-BE" altLang="fr-FR" b="1" dirty="0"/>
              <a:t> or </a:t>
            </a:r>
            <a:r>
              <a:rPr lang="fr-BE" altLang="fr-FR" b="1" dirty="0" err="1"/>
              <a:t>blastic</a:t>
            </a:r>
            <a:r>
              <a:rPr lang="fr-BE" altLang="fr-FR" b="1" dirty="0"/>
              <a:t> </a:t>
            </a:r>
            <a:r>
              <a:rPr lang="fr-BE" altLang="fr-FR" b="1" dirty="0" err="1"/>
              <a:t>cells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947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  <p:bldP spid="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Leukoerythroblastic</a:t>
            </a:r>
            <a:r>
              <a:rPr lang="en-US" b="1" dirty="0">
                <a:solidFill>
                  <a:srgbClr val="C00000"/>
                </a:solidFill>
              </a:rPr>
              <a:t> reaction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91264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3800" b="1" dirty="0" err="1">
                <a:solidFill>
                  <a:schemeClr val="accent1"/>
                </a:solidFill>
              </a:rPr>
              <a:t>Cytopenia</a:t>
            </a:r>
            <a:r>
              <a:rPr lang="fr-FR" dirty="0"/>
              <a:t>    </a:t>
            </a:r>
            <a:r>
              <a:rPr lang="fr-FR" dirty="0" err="1"/>
              <a:t>with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		 immature </a:t>
            </a:r>
            <a:r>
              <a:rPr lang="fr-FR" dirty="0" err="1"/>
              <a:t>RBCs</a:t>
            </a:r>
            <a:r>
              <a:rPr lang="fr-FR" dirty="0"/>
              <a:t> (</a:t>
            </a:r>
            <a:r>
              <a:rPr lang="fr-FR" dirty="0" err="1"/>
              <a:t>normoblasts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		 immature  </a:t>
            </a:r>
            <a:r>
              <a:rPr lang="fr-FR" dirty="0" err="1"/>
              <a:t>WBCs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		</a:t>
            </a:r>
            <a:r>
              <a:rPr lang="fr-FR" sz="2600" dirty="0"/>
              <a:t>(</a:t>
            </a:r>
            <a:r>
              <a:rPr lang="fr-FR" sz="2600" dirty="0" err="1"/>
              <a:t>agranular</a:t>
            </a:r>
            <a:r>
              <a:rPr lang="fr-FR" sz="2600" dirty="0"/>
              <a:t> </a:t>
            </a:r>
            <a:r>
              <a:rPr lang="fr-FR" sz="2600" dirty="0" err="1"/>
              <a:t>neutrophils</a:t>
            </a:r>
            <a:r>
              <a:rPr lang="fr-FR" sz="2600" dirty="0"/>
              <a:t>, </a:t>
            </a:r>
            <a:r>
              <a:rPr lang="fr-FR" sz="2600" dirty="0" err="1"/>
              <a:t>myelocytes</a:t>
            </a:r>
            <a:r>
              <a:rPr lang="fr-FR" sz="2600" dirty="0"/>
              <a:t>, </a:t>
            </a:r>
            <a:r>
              <a:rPr lang="fr-FR" sz="2600" dirty="0" err="1"/>
              <a:t>metamyelocytes</a:t>
            </a:r>
            <a:r>
              <a:rPr lang="fr-FR" sz="2600" dirty="0"/>
              <a:t>  )</a:t>
            </a:r>
          </a:p>
          <a:p>
            <a:pPr marL="0" indent="0">
              <a:buNone/>
            </a:pPr>
            <a:r>
              <a:rPr lang="fr-FR" sz="3800" b="1" dirty="0">
                <a:solidFill>
                  <a:schemeClr val="accent1"/>
                </a:solidFill>
              </a:rPr>
              <a:t>Causes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b="1" dirty="0">
                <a:solidFill>
                  <a:srgbClr val="FF0000"/>
                </a:solidFill>
              </a:rPr>
              <a:t>BM infiltration </a:t>
            </a:r>
          </a:p>
          <a:p>
            <a:pPr marL="1608138" indent="457200"/>
            <a:r>
              <a:rPr lang="fr-FR" dirty="0"/>
              <a:t>Solid </a:t>
            </a:r>
            <a:r>
              <a:rPr lang="fr-FR" dirty="0" err="1"/>
              <a:t>tumor</a:t>
            </a:r>
            <a:r>
              <a:rPr lang="fr-FR" dirty="0"/>
              <a:t> or hematological </a:t>
            </a:r>
            <a:r>
              <a:rPr lang="fr-FR" dirty="0" err="1"/>
              <a:t>malignancy</a:t>
            </a:r>
            <a:endParaRPr lang="fr-FR" dirty="0"/>
          </a:p>
          <a:p>
            <a:pPr marL="1608138" indent="457200"/>
            <a:r>
              <a:rPr lang="fr-FR" dirty="0" err="1"/>
              <a:t>Myelofibrosis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b="1" dirty="0" err="1">
                <a:solidFill>
                  <a:srgbClr val="FF0000"/>
                </a:solidFill>
              </a:rPr>
              <a:t>Strong</a:t>
            </a:r>
            <a:r>
              <a:rPr lang="fr-FR" b="1" dirty="0">
                <a:solidFill>
                  <a:srgbClr val="FF0000"/>
                </a:solidFill>
              </a:rPr>
              <a:t> BM stimulation </a:t>
            </a:r>
          </a:p>
          <a:p>
            <a:pPr marL="2065338" indent="-457200"/>
            <a:r>
              <a:rPr lang="fr-FR" dirty="0"/>
              <a:t>Infection, inflammation, </a:t>
            </a:r>
            <a:r>
              <a:rPr lang="fr-FR" dirty="0" err="1"/>
              <a:t>hypoxia</a:t>
            </a:r>
            <a:r>
              <a:rPr lang="fr-FR" dirty="0"/>
              <a:t>, trauma</a:t>
            </a:r>
          </a:p>
          <a:p>
            <a:pPr marL="2065338" indent="-457200"/>
            <a:r>
              <a:rPr lang="fr-FR" dirty="0" err="1"/>
              <a:t>Severe</a:t>
            </a:r>
            <a:r>
              <a:rPr lang="fr-FR" dirty="0"/>
              <a:t> </a:t>
            </a:r>
            <a:r>
              <a:rPr lang="fr-FR" dirty="0" err="1"/>
              <a:t>Hemolytic</a:t>
            </a:r>
            <a:r>
              <a:rPr lang="fr-FR" dirty="0"/>
              <a:t> or </a:t>
            </a:r>
            <a:r>
              <a:rPr lang="fr-FR" dirty="0" err="1"/>
              <a:t>megaloblastic</a:t>
            </a:r>
            <a:r>
              <a:rPr lang="fr-FR" dirty="0"/>
              <a:t> </a:t>
            </a:r>
            <a:r>
              <a:rPr lang="fr-FR" dirty="0" err="1"/>
              <a:t>anemia</a:t>
            </a:r>
            <a:r>
              <a:rPr lang="fr-FR" dirty="0"/>
              <a:t> </a:t>
            </a:r>
          </a:p>
          <a:p>
            <a:pPr marL="2065338" indent="-457200"/>
            <a:r>
              <a:rPr lang="fr-FR" dirty="0"/>
              <a:t>Massive </a:t>
            </a:r>
            <a:r>
              <a:rPr lang="fr-FR" dirty="0" err="1"/>
              <a:t>bleeding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524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>
                <a:solidFill>
                  <a:srgbClr val="C00000"/>
                </a:solidFill>
              </a:rPr>
              <a:t>Leukemoid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reaction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err="1"/>
              <a:t>Leucocytosis</a:t>
            </a:r>
            <a:r>
              <a:rPr lang="fr-FR" dirty="0"/>
              <a:t> ( &gt; 50.000) </a:t>
            </a:r>
            <a:r>
              <a:rPr lang="fr-FR" dirty="0" err="1"/>
              <a:t>similar</a:t>
            </a:r>
            <a:r>
              <a:rPr lang="fr-FR" dirty="0"/>
              <a:t> to CML</a:t>
            </a:r>
          </a:p>
          <a:p>
            <a:pPr marL="0" indent="0" defTabSz="900113">
              <a:buNone/>
            </a:pPr>
            <a:r>
              <a:rPr lang="fr-FR" b="1" dirty="0">
                <a:solidFill>
                  <a:srgbClr val="00B0F0"/>
                </a:solidFill>
              </a:rPr>
              <a:t>Causes</a:t>
            </a:r>
            <a:br>
              <a:rPr lang="fr-FR" dirty="0"/>
            </a:br>
            <a:r>
              <a:rPr lang="fr-FR" dirty="0"/>
              <a:t>- Infection (TB…)</a:t>
            </a:r>
            <a:br>
              <a:rPr lang="fr-FR" dirty="0"/>
            </a:br>
            <a:r>
              <a:rPr lang="fr-FR" dirty="0"/>
              <a:t>- Intensive care</a:t>
            </a:r>
          </a:p>
          <a:p>
            <a:pPr marL="0" indent="0">
              <a:buNone/>
            </a:pPr>
            <a:r>
              <a:rPr lang="fr-FR" b="1" dirty="0" err="1">
                <a:solidFill>
                  <a:srgbClr val="00B0F0"/>
                </a:solidFill>
              </a:rPr>
              <a:t>Laboratory</a:t>
            </a:r>
            <a:r>
              <a:rPr lang="fr-FR" b="1" dirty="0">
                <a:solidFill>
                  <a:srgbClr val="00B0F0"/>
                </a:solidFill>
              </a:rPr>
              <a:t> </a:t>
            </a:r>
            <a:r>
              <a:rPr lang="fr-FR" b="1" dirty="0" err="1">
                <a:solidFill>
                  <a:srgbClr val="00B0F0"/>
                </a:solidFill>
              </a:rPr>
              <a:t>abnormalities</a:t>
            </a:r>
            <a:endParaRPr lang="fr-FR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fr-FR" dirty="0"/>
              <a:t>- WBC &gt; 50,000/µL</a:t>
            </a:r>
            <a:br>
              <a:rPr lang="fr-FR" dirty="0"/>
            </a:br>
            <a:r>
              <a:rPr lang="fr-FR" dirty="0"/>
              <a:t>- Formula </a:t>
            </a:r>
            <a:r>
              <a:rPr lang="fr-FR" dirty="0" err="1"/>
              <a:t>deviated</a:t>
            </a:r>
            <a:r>
              <a:rPr lang="fr-FR" dirty="0"/>
              <a:t>: immature WBC </a:t>
            </a:r>
            <a:br>
              <a:rPr lang="fr-FR" dirty="0"/>
            </a:br>
            <a:r>
              <a:rPr lang="fr-FR" dirty="0"/>
              <a:t> 	</a:t>
            </a:r>
            <a:r>
              <a:rPr lang="fr-FR" sz="2600" dirty="0"/>
              <a:t>→ </a:t>
            </a:r>
            <a:r>
              <a:rPr lang="fr-FR" sz="2600" dirty="0" err="1"/>
              <a:t>hyposegmented</a:t>
            </a:r>
            <a:r>
              <a:rPr lang="fr-FR" sz="2600" dirty="0"/>
              <a:t> </a:t>
            </a:r>
            <a:r>
              <a:rPr lang="fr-FR" sz="2600" dirty="0" err="1"/>
              <a:t>neutrophils</a:t>
            </a:r>
            <a:br>
              <a:rPr lang="fr-FR" sz="2600" dirty="0"/>
            </a:br>
            <a:r>
              <a:rPr lang="fr-FR" sz="2600" dirty="0"/>
              <a:t> 	→ </a:t>
            </a:r>
            <a:r>
              <a:rPr lang="fr-FR" sz="2600" dirty="0" err="1"/>
              <a:t>métamyelocytes</a:t>
            </a:r>
            <a:r>
              <a:rPr lang="fr-FR" sz="2600" dirty="0"/>
              <a:t>, </a:t>
            </a:r>
            <a:r>
              <a:rPr lang="fr-FR" sz="2600" dirty="0" err="1"/>
              <a:t>myelocytes</a:t>
            </a:r>
            <a:r>
              <a:rPr lang="fr-FR" sz="2600" dirty="0"/>
              <a:t>, </a:t>
            </a:r>
            <a:r>
              <a:rPr lang="fr-FR" sz="2600" dirty="0" err="1"/>
              <a:t>promyelocytes</a:t>
            </a:r>
            <a:r>
              <a:rPr lang="fr-FR" sz="2600" dirty="0"/>
              <a:t>,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1788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14665-0BE8-C737-217B-3AF681C6F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err="1"/>
              <a:t>Leucocytosis</a:t>
            </a:r>
            <a:endParaRPr lang="fr-BE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B366967-5AED-287D-0617-5A27B16BDBD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5902" y="1841111"/>
          <a:ext cx="5281127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1127">
                  <a:extLst>
                    <a:ext uri="{9D8B030D-6E8A-4147-A177-3AD203B41FA5}">
                      <a16:colId xmlns:a16="http://schemas.microsoft.com/office/drawing/2014/main" val="357462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/>
                        <a:t>Secondary</a:t>
                      </a:r>
                      <a:r>
                        <a:rPr lang="fr-BE" dirty="0"/>
                        <a:t> to </a:t>
                      </a:r>
                      <a:r>
                        <a:rPr lang="fr-BE" dirty="0" err="1"/>
                        <a:t>other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disease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entities</a:t>
                      </a:r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7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Infection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/>
                        <a:t>Chronic</a:t>
                      </a:r>
                      <a:r>
                        <a:rPr lang="fr-BE" dirty="0"/>
                        <a:t> Inflammation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Cigarette smoking and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99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Drug </a:t>
                      </a:r>
                      <a:r>
                        <a:rPr lang="fr-BE" dirty="0" err="1"/>
                        <a:t>induced</a:t>
                      </a:r>
                      <a:r>
                        <a:rPr lang="fr-BE" dirty="0"/>
                        <a:t> (</a:t>
                      </a:r>
                      <a:r>
                        <a:rPr lang="fr-BE" dirty="0" err="1"/>
                        <a:t>Corticosteroids</a:t>
                      </a:r>
                      <a:r>
                        <a:rPr lang="fr-BE" dirty="0"/>
                        <a:t>, beta </a:t>
                      </a:r>
                      <a:r>
                        <a:rPr lang="fr-BE" dirty="0" err="1"/>
                        <a:t>agonists</a:t>
                      </a:r>
                      <a:r>
                        <a:rPr lang="fr-BE" dirty="0"/>
                        <a:t>, lithium,</a:t>
                      </a:r>
                    </a:p>
                    <a:p>
                      <a:r>
                        <a:rPr lang="fr-BE" dirty="0"/>
                        <a:t>G-CSF </a:t>
                      </a:r>
                      <a:r>
                        <a:rPr lang="fr-BE" dirty="0" err="1"/>
                        <a:t>etc</a:t>
                      </a:r>
                      <a:r>
                        <a:rPr lang="fr-BE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27484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/>
                        <a:t>Heat</a:t>
                      </a:r>
                      <a:r>
                        <a:rPr lang="fr-BE" dirty="0"/>
                        <a:t> Stroke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1868"/>
                  </a:ext>
                </a:extLst>
              </a:tr>
              <a:tr h="242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/>
                        <a:t>Marrow</a:t>
                      </a:r>
                      <a:r>
                        <a:rPr lang="fr-BE" dirty="0"/>
                        <a:t> stimulation and Post </a:t>
                      </a:r>
                      <a:r>
                        <a:rPr lang="fr-BE" dirty="0" err="1"/>
                        <a:t>splenectomy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status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48610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3969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76395-435E-4FDC-2A61-2BAD777E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26</a:t>
            </a:fld>
            <a:endParaRPr lang="fr-BE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BBF4281-EB2E-7AD4-46FA-0C0C9A9BE703}"/>
              </a:ext>
            </a:extLst>
          </p:cNvPr>
          <p:cNvGraphicFramePr>
            <a:graphicFrameLocks/>
          </p:cNvGraphicFramePr>
          <p:nvPr/>
        </p:nvGraphicFramePr>
        <p:xfrm>
          <a:off x="6096000" y="1819210"/>
          <a:ext cx="5281127" cy="322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1127">
                  <a:extLst>
                    <a:ext uri="{9D8B030D-6E8A-4147-A177-3AD203B41FA5}">
                      <a16:colId xmlns:a16="http://schemas.microsoft.com/office/drawing/2014/main" val="357462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Primary</a:t>
                      </a:r>
                      <a:r>
                        <a:rPr lang="fr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hematologic</a:t>
                      </a:r>
                      <a:r>
                        <a:rPr lang="fr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etiology</a:t>
                      </a:r>
                      <a:r>
                        <a:rPr lang="fr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7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Chronic</a:t>
                      </a:r>
                      <a:r>
                        <a:rPr lang="fr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idiopathic</a:t>
                      </a:r>
                      <a:r>
                        <a:rPr lang="fr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neutrophilia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Myeloproliferative disorders (eg, CML, PV,ET)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Cigarette smoking and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99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Drug </a:t>
                      </a:r>
                      <a:r>
                        <a:rPr lang="fr-BE" dirty="0" err="1"/>
                        <a:t>induced</a:t>
                      </a:r>
                      <a:r>
                        <a:rPr lang="fr-BE" dirty="0"/>
                        <a:t> (</a:t>
                      </a:r>
                      <a:r>
                        <a:rPr lang="fr-BE" dirty="0" err="1"/>
                        <a:t>Corticosteroids</a:t>
                      </a:r>
                      <a:r>
                        <a:rPr lang="fr-BE" dirty="0"/>
                        <a:t>, beta </a:t>
                      </a:r>
                      <a:r>
                        <a:rPr lang="fr-BE" dirty="0" err="1"/>
                        <a:t>agonists</a:t>
                      </a:r>
                      <a:r>
                        <a:rPr lang="fr-BE" dirty="0"/>
                        <a:t>, lithium,</a:t>
                      </a:r>
                    </a:p>
                    <a:p>
                      <a:r>
                        <a:rPr lang="fr-BE" dirty="0"/>
                        <a:t>G-CSF </a:t>
                      </a:r>
                      <a:r>
                        <a:rPr lang="fr-BE" dirty="0" err="1"/>
                        <a:t>etc</a:t>
                      </a:r>
                      <a:r>
                        <a:rPr lang="fr-BE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27484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/>
                        <a:t>Heat</a:t>
                      </a:r>
                      <a:r>
                        <a:rPr lang="fr-BE" dirty="0"/>
                        <a:t> Stroke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1868"/>
                  </a:ext>
                </a:extLst>
              </a:tr>
              <a:tr h="2421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err="1"/>
                        <a:t>Marrow</a:t>
                      </a:r>
                      <a:r>
                        <a:rPr lang="fr-BE" dirty="0"/>
                        <a:t> stimulation and Post </a:t>
                      </a:r>
                      <a:r>
                        <a:rPr lang="fr-BE" dirty="0" err="1"/>
                        <a:t>splenectomy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status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48610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39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9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96063-16D4-2399-3A1C-23EA052D0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2009 </a:t>
            </a:r>
            <a:r>
              <a:rPr lang="fr-BE" dirty="0" err="1"/>
              <a:t>Leucocytosis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neutrophilia</a:t>
            </a:r>
            <a:endParaRPr lang="fr-BE" dirty="0"/>
          </a:p>
          <a:p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5F41B-F9F6-4D69-398B-7B7B6ED0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27</a:t>
            </a:fld>
            <a:endParaRPr lang="fr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393D06-234A-0A51-BB94-61572C8F2C32}"/>
              </a:ext>
            </a:extLst>
          </p:cNvPr>
          <p:cNvSpPr/>
          <p:nvPr/>
        </p:nvSpPr>
        <p:spPr>
          <a:xfrm>
            <a:off x="4295801" y="476673"/>
            <a:ext cx="4071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CASE 1:  ♂ 65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years</a:t>
            </a:r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old</a:t>
            </a:r>
            <a:endParaRPr lang="fr-FR" sz="32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0" name="Group 107">
            <a:extLst>
              <a:ext uri="{FF2B5EF4-FFF2-40B4-BE49-F238E27FC236}">
                <a16:creationId xmlns:a16="http://schemas.microsoft.com/office/drawing/2014/main" id="{F51E3055-2341-431A-654F-B79491C07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463858"/>
              </p:ext>
            </p:extLst>
          </p:nvPr>
        </p:nvGraphicFramePr>
        <p:xfrm>
          <a:off x="1828800" y="2463503"/>
          <a:ext cx="3620278" cy="4218408"/>
        </p:xfrm>
        <a:graphic>
          <a:graphicData uri="http://schemas.openxmlformats.org/drawingml/2006/table">
            <a:tbl>
              <a:tblPr/>
              <a:tblGrid>
                <a:gridCol w="1348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1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462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BLOOD CELL COUNT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7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53,4</a:t>
                      </a:r>
                      <a:r>
                        <a:rPr kumimoji="0" lang="fr-BE" altLang="fr-FR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Gothic" pitchFamily="49" charset="-128"/>
                          <a:ea typeface="MS Gothic" pitchFamily="49" charset="-128"/>
                        </a:rPr>
                        <a:t>+</a:t>
                      </a:r>
                      <a:endParaRPr kumimoji="0" lang="en-US" altLang="fr-FR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WBC (10</a:t>
                      </a:r>
                      <a:r>
                        <a:rPr kumimoji="0" lang="fr-BE" altLang="fr-FR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9</a:t>
                      </a: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/L)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7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4.72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RBC(10</a:t>
                      </a:r>
                      <a:r>
                        <a:rPr kumimoji="0" lang="fr-BE" altLang="fr-FR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12</a:t>
                      </a: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/L)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86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13,3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Hb (g/dl)</a:t>
                      </a:r>
                      <a:endParaRPr kumimoji="0" lang="en-US" altLang="fr-F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29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38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Hct (%)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57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82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MCV (fl)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29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34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CMH (pg)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016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34</a:t>
                      </a:r>
                      <a:endParaRPr kumimoji="0" lang="en-US" altLang="fr-F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CCMH (g/L)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57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9</a:t>
                      </a:r>
                      <a:endParaRPr kumimoji="0" lang="en-US" altLang="fr-F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MPV (fl)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251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Platelets 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Group 105">
            <a:extLst>
              <a:ext uri="{FF2B5EF4-FFF2-40B4-BE49-F238E27FC236}">
                <a16:creationId xmlns:a16="http://schemas.microsoft.com/office/drawing/2014/main" id="{A8A2A9AB-FA86-CC4B-2734-8DC71F7D1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822539"/>
              </p:ext>
            </p:extLst>
          </p:nvPr>
        </p:nvGraphicFramePr>
        <p:xfrm>
          <a:off x="6096000" y="2406778"/>
          <a:ext cx="3475080" cy="4275133"/>
        </p:xfrm>
        <a:graphic>
          <a:graphicData uri="http://schemas.openxmlformats.org/drawingml/2006/table">
            <a:tbl>
              <a:tblPr/>
              <a:tblGrid>
                <a:gridCol w="1218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280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Differential</a:t>
                      </a: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Counts</a:t>
                      </a: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(%)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43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Blasts</a:t>
                      </a:r>
                      <a:endParaRPr kumimoji="0" lang="en-US" altLang="fr-F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67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1%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Myélocytes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66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25 %</a:t>
                      </a:r>
                      <a:r>
                        <a:rPr kumimoji="0" lang="fr-BE" altLang="fr-FR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Métamyelocytes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1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Non </a:t>
                      </a: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segmented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80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59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Neutrophils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38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</a:t>
                      </a:r>
                      <a:endParaRPr kumimoji="0" lang="en-US" altLang="fr-FR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Lymphocytes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80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25</a:t>
                      </a:r>
                      <a:endParaRPr kumimoji="0" lang="en-US" altLang="fr-FR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Monocytes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80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Eosinophils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80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Basophils</a:t>
                      </a:r>
                      <a:endParaRPr kumimoji="0" lang="en-US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Line 97">
            <a:extLst>
              <a:ext uri="{FF2B5EF4-FFF2-40B4-BE49-F238E27FC236}">
                <a16:creationId xmlns:a16="http://schemas.microsoft.com/office/drawing/2014/main" id="{135B32A4-0B2E-8EF3-5BD3-9300931FA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8686" y="3234612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Line 97">
            <a:extLst>
              <a:ext uri="{FF2B5EF4-FFF2-40B4-BE49-F238E27FC236}">
                <a16:creationId xmlns:a16="http://schemas.microsoft.com/office/drawing/2014/main" id="{C8BB43BE-FFF7-6B9A-E4C9-4456127760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6792" y="4158343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Line 97">
            <a:extLst>
              <a:ext uri="{FF2B5EF4-FFF2-40B4-BE49-F238E27FC236}">
                <a16:creationId xmlns:a16="http://schemas.microsoft.com/office/drawing/2014/main" id="{F5593BF0-EA9B-A597-90F8-A4C311F602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6792" y="3617167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Line 97">
            <a:extLst>
              <a:ext uri="{FF2B5EF4-FFF2-40B4-BE49-F238E27FC236}">
                <a16:creationId xmlns:a16="http://schemas.microsoft.com/office/drawing/2014/main" id="{476B183B-349C-1D52-A9B4-73D2D6B41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5216" y="4960775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Line 97">
            <a:extLst>
              <a:ext uri="{FF2B5EF4-FFF2-40B4-BE49-F238E27FC236}">
                <a16:creationId xmlns:a16="http://schemas.microsoft.com/office/drawing/2014/main" id="{7073C1B6-AF5F-653E-A8B4-9C0D8012A2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5216" y="5800531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59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A05A-8F32-56DF-9254-0C64876C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1870D-0011-3995-80E1-48C943D1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28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73670-4133-250F-4F93-30D9F6C82E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7" t="-2862" r="-8777" b="12946"/>
          <a:stretch/>
        </p:blipFill>
        <p:spPr>
          <a:xfrm>
            <a:off x="2548800" y="136525"/>
            <a:ext cx="8504657" cy="58325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25B22-803D-2418-96B3-BB7274CD7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8088" y="541876"/>
            <a:ext cx="3328306" cy="5424166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BE" sz="7000" dirty="0" err="1"/>
              <a:t>Reactive</a:t>
            </a:r>
            <a:endParaRPr lang="fr-BE" dirty="0"/>
          </a:p>
          <a:p>
            <a:pPr marL="0" indent="0">
              <a:buNone/>
            </a:pPr>
            <a:r>
              <a:rPr lang="fr-BE" sz="3600" dirty="0"/>
              <a:t>Cigarette smoking</a:t>
            </a:r>
          </a:p>
          <a:p>
            <a:pPr marL="0" indent="0">
              <a:buNone/>
            </a:pPr>
            <a:r>
              <a:rPr lang="fr-BE" sz="3600" dirty="0"/>
              <a:t>Obesity    </a:t>
            </a:r>
          </a:p>
          <a:p>
            <a:pPr marL="0" indent="0">
              <a:buNone/>
            </a:pPr>
            <a:r>
              <a:rPr lang="en-GB" sz="3600" dirty="0"/>
              <a:t>Drug-induced </a:t>
            </a:r>
          </a:p>
          <a:p>
            <a:pPr marL="0" indent="0">
              <a:buNone/>
            </a:pPr>
            <a:r>
              <a:rPr lang="en-GB" sz="2800" dirty="0"/>
              <a:t>(</a:t>
            </a:r>
            <a:r>
              <a:rPr lang="en-GB" sz="2800" dirty="0" err="1"/>
              <a:t>Cortico</a:t>
            </a:r>
            <a:r>
              <a:rPr lang="en-GB" sz="2800" dirty="0"/>
              <a:t>, B-Agonists, Lithium, G-CSF)</a:t>
            </a:r>
          </a:p>
          <a:p>
            <a:pPr marL="0" indent="0">
              <a:buNone/>
            </a:pPr>
            <a:r>
              <a:rPr lang="fr-BE" sz="3600" dirty="0"/>
              <a:t>Infection</a:t>
            </a:r>
          </a:p>
          <a:p>
            <a:pPr marL="0" indent="0">
              <a:buNone/>
            </a:pPr>
            <a:r>
              <a:rPr lang="fr-BE" sz="3600" dirty="0" err="1"/>
              <a:t>Inflammatory</a:t>
            </a:r>
            <a:r>
              <a:rPr lang="fr-BE" sz="3600" dirty="0"/>
              <a:t> </a:t>
            </a:r>
            <a:r>
              <a:rPr lang="fr-BE" sz="3600" dirty="0" err="1"/>
              <a:t>disease</a:t>
            </a:r>
            <a:endParaRPr lang="fr-BE" sz="3600" dirty="0"/>
          </a:p>
          <a:p>
            <a:pPr marL="0" indent="0">
              <a:buNone/>
            </a:pPr>
            <a:r>
              <a:rPr lang="fr-BE" sz="4400" dirty="0"/>
              <a:t>   </a:t>
            </a:r>
            <a:r>
              <a:rPr lang="fr-BE" sz="2800" dirty="0" err="1"/>
              <a:t>Rheumatologic</a:t>
            </a:r>
            <a:r>
              <a:rPr lang="fr-BE" sz="2800" dirty="0"/>
              <a:t>, IBD, </a:t>
            </a:r>
            <a:r>
              <a:rPr lang="fr-BE" sz="2800" dirty="0" err="1"/>
              <a:t>Sweet's</a:t>
            </a:r>
            <a:r>
              <a:rPr lang="fr-BE" sz="2800" dirty="0"/>
              <a:t> syndrome</a:t>
            </a:r>
          </a:p>
          <a:p>
            <a:pPr marL="0" indent="0">
              <a:buNone/>
            </a:pPr>
            <a:r>
              <a:rPr lang="fr-BE" sz="3600" dirty="0"/>
              <a:t>Endocrine </a:t>
            </a:r>
          </a:p>
          <a:p>
            <a:pPr marL="0" indent="0">
              <a:buNone/>
            </a:pPr>
            <a:r>
              <a:rPr lang="fr-BE" sz="2800" dirty="0"/>
              <a:t>(</a:t>
            </a:r>
            <a:r>
              <a:rPr lang="fr-BE" sz="2800" dirty="0" err="1"/>
              <a:t>Thyrotoxicosis</a:t>
            </a:r>
            <a:r>
              <a:rPr lang="fr-BE" sz="2800" dirty="0"/>
              <a:t>, </a:t>
            </a:r>
            <a:r>
              <a:rPr lang="fr-BE" sz="2800" dirty="0" err="1"/>
              <a:t>Hypercortisolism</a:t>
            </a:r>
            <a:r>
              <a:rPr lang="fr-BE" sz="2800" dirty="0"/>
              <a:t>)</a:t>
            </a:r>
          </a:p>
          <a:p>
            <a:pPr marL="0" indent="0">
              <a:buNone/>
            </a:pPr>
            <a:r>
              <a:rPr lang="fr-BE" sz="3600" dirty="0" err="1"/>
              <a:t>Occult</a:t>
            </a:r>
            <a:r>
              <a:rPr lang="fr-BE" sz="3600" dirty="0"/>
              <a:t> </a:t>
            </a:r>
            <a:r>
              <a:rPr lang="fr-BE" sz="3600" dirty="0" err="1"/>
              <a:t>malignancy</a:t>
            </a:r>
            <a:endParaRPr lang="fr-BE" sz="3600" dirty="0"/>
          </a:p>
          <a:p>
            <a:pPr marL="0" indent="0">
              <a:buNone/>
            </a:pPr>
            <a:r>
              <a:rPr lang="fr-BE" sz="3600" dirty="0" err="1"/>
              <a:t>Severe</a:t>
            </a:r>
            <a:r>
              <a:rPr lang="fr-BE" sz="3600" dirty="0"/>
              <a:t> stress </a:t>
            </a:r>
          </a:p>
          <a:p>
            <a:pPr marL="0" indent="0">
              <a:buNone/>
            </a:pPr>
            <a:r>
              <a:rPr lang="fr-BE" sz="2800" dirty="0"/>
              <a:t>(trauma/</a:t>
            </a:r>
            <a:r>
              <a:rPr lang="fr-BE" sz="2800" dirty="0" err="1"/>
              <a:t>emotional</a:t>
            </a:r>
            <a:r>
              <a:rPr lang="fr-BE" sz="2800" dirty="0"/>
              <a:t> or </a:t>
            </a:r>
            <a:r>
              <a:rPr lang="fr-BE" sz="2800" dirty="0" err="1"/>
              <a:t>physical</a:t>
            </a:r>
            <a:r>
              <a:rPr lang="fr-BE" sz="2800" dirty="0"/>
              <a:t>; panic)</a:t>
            </a:r>
            <a:endParaRPr lang="fr-BE" sz="3600" dirty="0"/>
          </a:p>
          <a:p>
            <a:pPr marL="0" indent="0">
              <a:buNone/>
            </a:pPr>
            <a:r>
              <a:rPr lang="fr-BE" sz="3600" dirty="0" err="1"/>
              <a:t>Asplenia</a:t>
            </a:r>
            <a:endParaRPr lang="fr-BE" sz="3600" dirty="0"/>
          </a:p>
          <a:p>
            <a:pPr marL="0" indent="0">
              <a:buNone/>
            </a:pPr>
            <a:r>
              <a:rPr lang="fr-BE" sz="3600" dirty="0" err="1"/>
              <a:t>Hereditary</a:t>
            </a:r>
            <a:r>
              <a:rPr lang="fr-BE" sz="3600" dirty="0"/>
              <a:t> </a:t>
            </a:r>
            <a:r>
              <a:rPr lang="fr-BE" sz="3600" dirty="0" err="1"/>
              <a:t>neutrophilia</a:t>
            </a:r>
            <a:endParaRPr lang="fr-BE" sz="3600" dirty="0"/>
          </a:p>
          <a:p>
            <a:endParaRPr lang="fr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5C732-29F2-59ED-EAD4-21F656F4B344}"/>
              </a:ext>
            </a:extLst>
          </p:cNvPr>
          <p:cNvSpPr txBox="1"/>
          <p:nvPr/>
        </p:nvSpPr>
        <p:spPr>
          <a:xfrm>
            <a:off x="6413806" y="543107"/>
            <a:ext cx="3532238" cy="338554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fr-BE" sz="2800" dirty="0" err="1"/>
              <a:t>Malignant</a:t>
            </a:r>
            <a:endParaRPr lang="fr-BE" sz="2800" dirty="0"/>
          </a:p>
          <a:p>
            <a:r>
              <a:rPr lang="fr-BE" sz="1400" dirty="0"/>
              <a:t>CML</a:t>
            </a:r>
          </a:p>
          <a:p>
            <a:r>
              <a:rPr lang="fr-BE" sz="1400" dirty="0"/>
              <a:t>MPN</a:t>
            </a:r>
          </a:p>
          <a:p>
            <a:r>
              <a:rPr lang="fr-BE" sz="1400" dirty="0" err="1"/>
              <a:t>Overlap</a:t>
            </a:r>
            <a:r>
              <a:rPr lang="fr-BE" sz="1400" dirty="0"/>
              <a:t> syndrome MDS/MPN</a:t>
            </a:r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sz="1400" dirty="0"/>
          </a:p>
          <a:p>
            <a:endParaRPr lang="fr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49D1A-85E1-EE6D-C6AB-D2B4D5EDC239}"/>
              </a:ext>
            </a:extLst>
          </p:cNvPr>
          <p:cNvSpPr txBox="1"/>
          <p:nvPr/>
        </p:nvSpPr>
        <p:spPr>
          <a:xfrm>
            <a:off x="1978088" y="6130212"/>
            <a:ext cx="175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err="1"/>
              <a:t>Benign</a:t>
            </a:r>
            <a:r>
              <a:rPr lang="fr-BE" dirty="0"/>
              <a:t> </a:t>
            </a:r>
            <a:r>
              <a:rPr lang="fr-BE" dirty="0" err="1"/>
              <a:t>disorders</a:t>
            </a:r>
            <a:endParaRPr lang="fr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B126E0-888B-2152-595C-6190C8C9998B}"/>
              </a:ext>
            </a:extLst>
          </p:cNvPr>
          <p:cNvSpPr txBox="1"/>
          <p:nvPr/>
        </p:nvSpPr>
        <p:spPr>
          <a:xfrm>
            <a:off x="6801128" y="6097946"/>
            <a:ext cx="2055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err="1"/>
              <a:t>Malignant</a:t>
            </a:r>
            <a:r>
              <a:rPr lang="fr-BE" dirty="0"/>
              <a:t> </a:t>
            </a:r>
            <a:r>
              <a:rPr lang="fr-BE" dirty="0" err="1"/>
              <a:t>disorders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6256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B96D-B43D-454D-3BFD-01518FAE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5E559-FA43-A1A7-9574-8046DD8FF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err="1"/>
              <a:t>qRT</a:t>
            </a:r>
            <a:r>
              <a:rPr lang="fr-BE" dirty="0"/>
              <a:t>-PCR BCR-ABL: </a:t>
            </a:r>
            <a:r>
              <a:rPr lang="fr-BE" dirty="0" err="1"/>
              <a:t>negative</a:t>
            </a:r>
            <a:endParaRPr lang="fr-BE" dirty="0"/>
          </a:p>
          <a:p>
            <a:endParaRPr lang="fr-BE" dirty="0"/>
          </a:p>
          <a:p>
            <a:r>
              <a:rPr lang="fr-BE" dirty="0"/>
              <a:t>BM </a:t>
            </a:r>
            <a:r>
              <a:rPr lang="fr-BE" dirty="0" err="1"/>
              <a:t>cytology</a:t>
            </a:r>
            <a:r>
              <a:rPr lang="fr-BE" dirty="0"/>
              <a:t>: </a:t>
            </a:r>
            <a:r>
              <a:rPr lang="fr-BE" dirty="0" err="1"/>
              <a:t>hypercellular</a:t>
            </a:r>
            <a:r>
              <a:rPr lang="fr-BE" dirty="0"/>
              <a:t> </a:t>
            </a:r>
            <a:r>
              <a:rPr lang="fr-BE" dirty="0" err="1"/>
              <a:t>bone</a:t>
            </a:r>
            <a:r>
              <a:rPr lang="fr-BE" dirty="0"/>
              <a:t> </a:t>
            </a:r>
            <a:r>
              <a:rPr lang="fr-BE" dirty="0" err="1"/>
              <a:t>marrow</a:t>
            </a:r>
            <a:r>
              <a:rPr lang="fr-BE" dirty="0"/>
              <a:t>, </a:t>
            </a:r>
            <a:r>
              <a:rPr lang="fr-BE" dirty="0" err="1"/>
              <a:t>increased</a:t>
            </a:r>
            <a:r>
              <a:rPr lang="fr-BE" dirty="0"/>
              <a:t> </a:t>
            </a:r>
            <a:r>
              <a:rPr lang="fr-BE" dirty="0" err="1"/>
              <a:t>granulopoieses</a:t>
            </a:r>
            <a:r>
              <a:rPr lang="fr-BE" dirty="0"/>
              <a:t> and </a:t>
            </a:r>
            <a:r>
              <a:rPr lang="fr-BE" dirty="0" err="1"/>
              <a:t>megakaryopoiesis</a:t>
            </a:r>
            <a:endParaRPr lang="fr-BE" dirty="0"/>
          </a:p>
          <a:p>
            <a:r>
              <a:rPr lang="fr-BE" dirty="0"/>
              <a:t>BM </a:t>
            </a:r>
            <a:r>
              <a:rPr lang="fr-BE" dirty="0" err="1"/>
              <a:t>biopsy</a:t>
            </a:r>
            <a:r>
              <a:rPr lang="fr-BE" dirty="0"/>
              <a:t>: </a:t>
            </a:r>
            <a:r>
              <a:rPr lang="fr-BE" dirty="0" err="1"/>
              <a:t>hypercellular</a:t>
            </a:r>
            <a:r>
              <a:rPr lang="fr-BE" dirty="0"/>
              <a:t> </a:t>
            </a:r>
            <a:r>
              <a:rPr lang="fr-BE" dirty="0" err="1"/>
              <a:t>bone</a:t>
            </a:r>
            <a:r>
              <a:rPr lang="fr-BE" dirty="0"/>
              <a:t> </a:t>
            </a:r>
            <a:r>
              <a:rPr lang="fr-BE" dirty="0" err="1"/>
              <a:t>marrow</a:t>
            </a:r>
            <a:r>
              <a:rPr lang="fr-BE" dirty="0"/>
              <a:t> (CML-like) but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signs</a:t>
            </a:r>
            <a:r>
              <a:rPr lang="fr-BE" dirty="0"/>
              <a:t> of </a:t>
            </a:r>
            <a:r>
              <a:rPr lang="fr-BE" dirty="0" err="1"/>
              <a:t>dysplasia</a:t>
            </a:r>
            <a:r>
              <a:rPr lang="fr-BE" dirty="0"/>
              <a:t> </a:t>
            </a:r>
          </a:p>
          <a:p>
            <a:endParaRPr lang="fr-BE" dirty="0"/>
          </a:p>
          <a:p>
            <a:r>
              <a:rPr lang="fr-BE" dirty="0" err="1"/>
              <a:t>Cytogenetics</a:t>
            </a:r>
            <a:r>
              <a:rPr lang="fr-BE" dirty="0"/>
              <a:t>: </a:t>
            </a:r>
            <a:r>
              <a:rPr lang="fr-BE" dirty="0" err="1"/>
              <a:t>nl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EB13B-C0B4-1B48-0FC1-13C733C0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8356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0E22-9830-B4ED-B07A-870FC55A4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00F03-FF95-6606-2B51-0C1B4262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30</a:t>
            </a:fld>
            <a:endParaRPr lang="fr-BE"/>
          </a:p>
        </p:txBody>
      </p:sp>
      <p:pic>
        <p:nvPicPr>
          <p:cNvPr id="5" name="New picture">
            <a:extLst>
              <a:ext uri="{FF2B5EF4-FFF2-40B4-BE49-F238E27FC236}">
                <a16:creationId xmlns:a16="http://schemas.microsoft.com/office/drawing/2014/main" id="{8839024C-D10D-F781-DF60-7402F2E0C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340" y="163625"/>
            <a:ext cx="8123173" cy="61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E3C048-AE74-2924-470F-5B9DCB8A9C7B}"/>
              </a:ext>
            </a:extLst>
          </p:cNvPr>
          <p:cNvSpPr txBox="1"/>
          <p:nvPr/>
        </p:nvSpPr>
        <p:spPr>
          <a:xfrm>
            <a:off x="4312163" y="2466431"/>
            <a:ext cx="333894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i="1" dirty="0" err="1"/>
              <a:t>Atypical</a:t>
            </a:r>
            <a:r>
              <a:rPr lang="fr-BE" i="1" dirty="0"/>
              <a:t> CML</a:t>
            </a:r>
          </a:p>
          <a:p>
            <a:pPr algn="ctr"/>
            <a:r>
              <a:rPr lang="fr-BE" i="1" dirty="0"/>
              <a:t>MDS/MPN </a:t>
            </a:r>
            <a:r>
              <a:rPr lang="fr-BE" i="1" dirty="0" err="1"/>
              <a:t>overlap</a:t>
            </a:r>
            <a:r>
              <a:rPr lang="fr-BE" i="1" dirty="0"/>
              <a:t> </a:t>
            </a:r>
            <a:r>
              <a:rPr lang="fr-BE" i="1" dirty="0" err="1"/>
              <a:t>disorder</a:t>
            </a:r>
            <a:endParaRPr lang="fr-BE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CE704-08E7-E2F4-6188-F1954037FAB7}"/>
              </a:ext>
            </a:extLst>
          </p:cNvPr>
          <p:cNvSpPr txBox="1"/>
          <p:nvPr/>
        </p:nvSpPr>
        <p:spPr>
          <a:xfrm>
            <a:off x="359229" y="6469062"/>
            <a:ext cx="2689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Jason </a:t>
            </a:r>
            <a:r>
              <a:rPr lang="en-GB" dirty="0" err="1"/>
              <a:t>Gotlib,Blood</a:t>
            </a:r>
            <a:r>
              <a:rPr lang="en-GB" dirty="0"/>
              <a:t>, 2017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033454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FF68-9191-50F5-90EC-891D16B0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13DFC-8113-D2AF-9E40-6C9E51320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/>
              <a:t>NGS</a:t>
            </a:r>
          </a:p>
          <a:p>
            <a:endParaRPr lang="fr-BE" dirty="0"/>
          </a:p>
          <a:p>
            <a:pPr marL="457200" lvl="1" indent="0">
              <a:buNone/>
            </a:pPr>
            <a:r>
              <a:rPr lang="fr-BE" dirty="0"/>
              <a:t>Mutation in ASXL1, KRAS, NRAS, SRSF2, </a:t>
            </a:r>
            <a:r>
              <a:rPr lang="fr-BE" dirty="0" err="1"/>
              <a:t>CEBPa</a:t>
            </a:r>
            <a:endParaRPr lang="fr-BE" dirty="0"/>
          </a:p>
          <a:p>
            <a:pPr marL="0" lvl="1" indent="0">
              <a:buNone/>
            </a:pPr>
            <a:endParaRPr lang="fr-BE" dirty="0"/>
          </a:p>
          <a:p>
            <a:pPr marL="0" lvl="1" indent="0">
              <a:buNone/>
            </a:pPr>
            <a:endParaRPr lang="fr-BE" dirty="0"/>
          </a:p>
          <a:p>
            <a:pPr marL="0" lvl="1" indent="0">
              <a:buNone/>
            </a:pPr>
            <a:r>
              <a:rPr lang="fr-BE" dirty="0" err="1"/>
              <a:t>Treated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hydroxyurea</a:t>
            </a:r>
            <a:r>
              <a:rPr lang="fr-BE" dirty="0"/>
              <a:t> + allo SCT</a:t>
            </a:r>
          </a:p>
          <a:p>
            <a:pPr marL="457200" lvl="1" indent="0">
              <a:buNone/>
            </a:pPr>
            <a:r>
              <a:rPr lang="fr-BE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3B47A-3BF8-CC66-2098-DFB2CA6E8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31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14708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fr-FR" dirty="0" err="1">
                <a:latin typeface="Calibri" pitchFamily="34" charset="0"/>
              </a:rPr>
              <a:t>Leucocytosis</a:t>
            </a:r>
            <a:r>
              <a:rPr lang="en-US" altLang="fr-FR" dirty="0">
                <a:latin typeface="Calibri" pitchFamily="34" charset="0"/>
              </a:rPr>
              <a:t> discovered during  </a:t>
            </a:r>
            <a:r>
              <a:rPr lang="en-US" altLang="ja-JP" dirty="0">
                <a:latin typeface="Calibri" pitchFamily="34" charset="0"/>
              </a:rPr>
              <a:t> « check-up » for asthenia</a:t>
            </a:r>
          </a:p>
          <a:p>
            <a:pPr>
              <a:defRPr/>
            </a:pPr>
            <a:endParaRPr lang="en-US" altLang="ja-JP" dirty="0">
              <a:latin typeface="Calibri" pitchFamily="34" charset="0"/>
            </a:endParaRPr>
          </a:p>
          <a:p>
            <a:pPr>
              <a:defRPr/>
            </a:pPr>
            <a:r>
              <a:rPr lang="en-US" altLang="fr-FR" i="1" dirty="0">
                <a:latin typeface="Calibri" pitchFamily="34" charset="0"/>
              </a:rPr>
              <a:t>past History :    </a:t>
            </a:r>
            <a:r>
              <a:rPr lang="en-US" altLang="fr-FR" dirty="0">
                <a:latin typeface="Calibri" pitchFamily="34" charset="0"/>
              </a:rPr>
              <a:t>    Smoking </a:t>
            </a:r>
          </a:p>
          <a:p>
            <a:pPr>
              <a:defRPr/>
            </a:pPr>
            <a:r>
              <a:rPr lang="en-US" altLang="ja-JP" i="1" dirty="0">
                <a:latin typeface="Calibri" pitchFamily="34" charset="0"/>
              </a:rPr>
              <a:t>Physical exam :</a:t>
            </a:r>
            <a:r>
              <a:rPr lang="en-US" altLang="fr-FR" dirty="0">
                <a:latin typeface="Calibri" pitchFamily="34" charset="0"/>
              </a:rPr>
              <a:t>    </a:t>
            </a:r>
            <a:r>
              <a:rPr lang="en-US" altLang="fr-FR" dirty="0" err="1">
                <a:latin typeface="Calibri" pitchFamily="34" charset="0"/>
              </a:rPr>
              <a:t>Slenomegaly</a:t>
            </a:r>
            <a:r>
              <a:rPr lang="en-US" altLang="fr-FR" dirty="0">
                <a:latin typeface="Calibri" pitchFamily="34" charset="0"/>
              </a:rPr>
              <a:t> 2 cm below 	costal margin, </a:t>
            </a:r>
          </a:p>
          <a:p>
            <a:pPr marL="0" indent="0">
              <a:buNone/>
              <a:defRPr/>
            </a:pPr>
            <a:r>
              <a:rPr lang="en-US" altLang="ja-JP" dirty="0">
                <a:latin typeface="Calibri" pitchFamily="34" charset="0"/>
              </a:rPr>
              <a:t>			No hepatomegaly, no </a:t>
            </a:r>
            <a:r>
              <a:rPr lang="en-US" altLang="ja-JP" dirty="0" err="1">
                <a:latin typeface="Calibri" pitchFamily="34" charset="0"/>
              </a:rPr>
              <a:t>lymphnodes</a:t>
            </a:r>
            <a:r>
              <a:rPr lang="en-US" altLang="ja-JP" dirty="0">
                <a:latin typeface="Calibri" pitchFamily="34" charset="0"/>
              </a:rPr>
              <a:t>.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295800" y="476673"/>
            <a:ext cx="3579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2: ♀ 45 </a:t>
            </a:r>
            <a:r>
              <a:rPr lang="fr-FR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F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endParaRPr lang="fr-FR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939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1" name="Group 107"/>
          <p:cNvGraphicFramePr>
            <a:graphicFrameLocks noGrp="1"/>
          </p:cNvGraphicFramePr>
          <p:nvPr/>
        </p:nvGraphicFramePr>
        <p:xfrm>
          <a:off x="1828800" y="908050"/>
          <a:ext cx="3886200" cy="5236608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1149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BLOOD CELL COUNT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3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22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Gothic" pitchFamily="49" charset="-128"/>
                          <a:ea typeface="MS Gothic" pitchFamily="49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WBC (10</a:t>
                      </a:r>
                      <a:r>
                        <a:rPr kumimoji="0" lang="fr-BE" altLang="fr-FR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9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/L)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3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4.88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RBC(10</a:t>
                      </a:r>
                      <a:r>
                        <a:rPr kumimoji="0" lang="fr-BE" altLang="fr-FR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12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/L)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706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14.8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Hb (g/dl)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4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44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Hct (%)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027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90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MCV (fl)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34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30.3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CMH (pg)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67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34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CCMH (g/L)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027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9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MPV (fl)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163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183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Platelets 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29" name="Group 105"/>
          <p:cNvGraphicFramePr>
            <a:graphicFrameLocks noGrp="1"/>
          </p:cNvGraphicFramePr>
          <p:nvPr/>
        </p:nvGraphicFramePr>
        <p:xfrm>
          <a:off x="6032814" y="836713"/>
          <a:ext cx="4191000" cy="5328593"/>
        </p:xfrm>
        <a:graphic>
          <a:graphicData uri="http://schemas.openxmlformats.org/drawingml/2006/table">
            <a:tbl>
              <a:tblPr/>
              <a:tblGrid>
                <a:gridCol w="147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7661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Differential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fr-BE" alt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Counts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(%)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181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Blasts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Myélocytes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39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Métamyelocytes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312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Non segmented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6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12.3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Neutrophils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686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85.9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Lymphocytes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56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0.0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Monocytes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56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0.9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Eosinophils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56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0.9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Basophils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21" name="Line 97"/>
          <p:cNvSpPr>
            <a:spLocks noChangeShapeType="1"/>
          </p:cNvSpPr>
          <p:nvPr/>
        </p:nvSpPr>
        <p:spPr bwMode="auto">
          <a:xfrm>
            <a:off x="1600200" y="1989138"/>
            <a:ext cx="533400" cy="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22" name="Line 98"/>
          <p:cNvSpPr>
            <a:spLocks noChangeShapeType="1"/>
          </p:cNvSpPr>
          <p:nvPr/>
        </p:nvSpPr>
        <p:spPr bwMode="auto">
          <a:xfrm>
            <a:off x="5781368" y="4725144"/>
            <a:ext cx="533400" cy="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295801" y="476672"/>
            <a:ext cx="30123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2: ♀ 45 </a:t>
            </a:r>
            <a:r>
              <a:rPr lang="fr-FR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endParaRPr lang="fr-FR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59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1" grpId="0" animBg="1"/>
      <p:bldP spid="11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/>
          <p:cNvCxnSpPr/>
          <p:nvPr/>
        </p:nvCxnSpPr>
        <p:spPr>
          <a:xfrm>
            <a:off x="5375275" y="1035968"/>
            <a:ext cx="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4" name="Rectangle 24"/>
          <p:cNvSpPr>
            <a:spLocks noChangeArrowheads="1"/>
          </p:cNvSpPr>
          <p:nvPr/>
        </p:nvSpPr>
        <p:spPr bwMode="auto">
          <a:xfrm>
            <a:off x="1676401" y="196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fr-BE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3575" name="Rectangle 25"/>
          <p:cNvSpPr>
            <a:spLocks noChangeArrowheads="1"/>
          </p:cNvSpPr>
          <p:nvPr/>
        </p:nvSpPr>
        <p:spPr bwMode="auto">
          <a:xfrm>
            <a:off x="1676401" y="17464"/>
            <a:ext cx="108267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>
              <a:defRPr/>
            </a:pPr>
            <a:br>
              <a:rPr lang="fr-BE" altLang="fr-FR" dirty="0"/>
            </a:br>
            <a:endParaRPr lang="fr-BE" altLang="fr-FR" dirty="0"/>
          </a:p>
          <a:p>
            <a:pPr>
              <a:defRPr/>
            </a:pPr>
            <a:r>
              <a:rPr lang="fr-BE" altLang="fr-FR" sz="1100" dirty="0">
                <a:latin typeface="Calibri" pitchFamily="34" charset="0"/>
                <a:ea typeface="Calibri" pitchFamily="34" charset="0"/>
              </a:rPr>
              <a:t>                            </a:t>
            </a:r>
            <a:endParaRPr lang="fr-BE" altLang="fr-FR" sz="1100" dirty="0"/>
          </a:p>
          <a:p>
            <a:pPr>
              <a:defRPr/>
            </a:pPr>
            <a:endParaRPr lang="fr-BE" altLang="fr-FR" dirty="0"/>
          </a:p>
        </p:txBody>
      </p:sp>
      <p:sp>
        <p:nvSpPr>
          <p:cNvPr id="23576" name="Rectangle 26"/>
          <p:cNvSpPr>
            <a:spLocks noChangeArrowheads="1"/>
          </p:cNvSpPr>
          <p:nvPr/>
        </p:nvSpPr>
        <p:spPr bwMode="auto">
          <a:xfrm>
            <a:off x="2624138" y="430396"/>
            <a:ext cx="3890962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defRPr/>
            </a:pPr>
            <a:br>
              <a:rPr lang="fr-BE" sz="1100">
                <a:latin typeface="Comic Sans MS" charset="0"/>
                <a:ea typeface="MS PGothic" charset="0"/>
                <a:cs typeface="MS PGothic" charset="0"/>
              </a:rPr>
            </a:br>
            <a:endParaRPr lang="fr-BE">
              <a:latin typeface="Comic Sans MS" charset="0"/>
              <a:ea typeface="MS PGothic" charset="0"/>
              <a:cs typeface="MS PGothic" charset="0"/>
            </a:endParaRPr>
          </a:p>
          <a:p>
            <a:pPr eaLnBrk="0" hangingPunct="0">
              <a:defRPr/>
            </a:pPr>
            <a:endParaRPr lang="fr-BE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3577" name="Rectangle 35"/>
          <p:cNvSpPr>
            <a:spLocks noChangeArrowheads="1"/>
          </p:cNvSpPr>
          <p:nvPr/>
        </p:nvSpPr>
        <p:spPr bwMode="auto">
          <a:xfrm>
            <a:off x="1676400" y="650875"/>
            <a:ext cx="18415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>
              <a:defRPr/>
            </a:pPr>
            <a:br>
              <a:rPr lang="fr-BE" altLang="fr-FR" sz="1600"/>
            </a:br>
            <a:endParaRPr lang="fr-BE" altLang="fr-FR" sz="1600"/>
          </a:p>
          <a:p>
            <a:pPr>
              <a:defRPr/>
            </a:pPr>
            <a:endParaRPr lang="fr-BE" altLang="fr-FR" sz="1600"/>
          </a:p>
        </p:txBody>
      </p:sp>
      <p:sp>
        <p:nvSpPr>
          <p:cNvPr id="23578" name="Rectangle 36"/>
          <p:cNvSpPr>
            <a:spLocks noChangeArrowheads="1"/>
          </p:cNvSpPr>
          <p:nvPr/>
        </p:nvSpPr>
        <p:spPr bwMode="auto">
          <a:xfrm>
            <a:off x="1676400" y="774700"/>
            <a:ext cx="1841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fr-BE" sz="1600">
              <a:latin typeface="Comic Sans MS" charset="0"/>
              <a:ea typeface="MS PGothic" charset="0"/>
              <a:cs typeface="MS PGothic" charset="0"/>
            </a:endParaRPr>
          </a:p>
          <a:p>
            <a:pPr eaLnBrk="0" hangingPunct="0">
              <a:defRPr/>
            </a:pPr>
            <a:endParaRPr lang="fr-BE" sz="1600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7675" name="Rectangle 34"/>
          <p:cNvSpPr>
            <a:spLocks noChangeArrowheads="1"/>
          </p:cNvSpPr>
          <p:nvPr/>
        </p:nvSpPr>
        <p:spPr bwMode="auto">
          <a:xfrm>
            <a:off x="3000375" y="404814"/>
            <a:ext cx="5543550" cy="522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 err="1">
                <a:solidFill>
                  <a:srgbClr val="FF0000"/>
                </a:solidFill>
              </a:rPr>
              <a:t>Lymphocytosis</a:t>
            </a:r>
            <a:r>
              <a:rPr lang="fr-BE" altLang="fr-FR" sz="2800" dirty="0">
                <a:solidFill>
                  <a:srgbClr val="FF0000"/>
                </a:solidFill>
              </a:rPr>
              <a:t> &gt; 4.500 Ly/mm³</a:t>
            </a:r>
            <a:endParaRPr lang="fr-BE" altLang="fr-FR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007769" y="1476364"/>
            <a:ext cx="3531549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Atypical</a:t>
            </a: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lympocytes</a:t>
            </a: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 ?</a:t>
            </a: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6311257" y="2376607"/>
            <a:ext cx="2456123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monoclonality</a:t>
            </a:r>
            <a:endParaRPr lang="fr-BE" altLang="fr-F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1819730" y="2333770"/>
            <a:ext cx="2771775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EBV </a:t>
            </a: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serology</a:t>
            </a:r>
            <a:endParaRPr lang="fr-BE" altLang="fr-F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80472" y="4293097"/>
            <a:ext cx="1967257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defRPr/>
            </a:pPr>
            <a:r>
              <a:rPr lang="fr-BE" altLang="fr-FR" dirty="0" err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Infectious</a:t>
            </a:r>
            <a:r>
              <a:rPr lang="fr-BE" altLang="fr-FR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fr-BE" altLang="fr-FR" dirty="0" err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mononucleosis</a:t>
            </a:r>
            <a:endParaRPr lang="fr-BE" altLang="fr-FR" dirty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defRPr/>
            </a:pPr>
            <a:r>
              <a:rPr lang="fr-BE" altLang="fr-FR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(T8↑, T4/T8↓)</a:t>
            </a:r>
          </a:p>
        </p:txBody>
      </p:sp>
      <p:sp>
        <p:nvSpPr>
          <p:cNvPr id="39" name="Zone de texte 50"/>
          <p:cNvSpPr txBox="1"/>
          <p:nvPr/>
        </p:nvSpPr>
        <p:spPr>
          <a:xfrm>
            <a:off x="3449440" y="4293096"/>
            <a:ext cx="1782465" cy="2016224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CMV  (T8↑)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Hepatitis (T8↑)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Toxoplasmosis 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HIV (T4↓)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875024" y="3610033"/>
            <a:ext cx="2664295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B </a:t>
            </a: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monoclonality</a:t>
            </a:r>
            <a:endParaRPr lang="fr-BE" altLang="fr-F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Zone de texte 50"/>
          <p:cNvSpPr txBox="1"/>
          <p:nvPr/>
        </p:nvSpPr>
        <p:spPr>
          <a:xfrm>
            <a:off x="5315940" y="4451727"/>
            <a:ext cx="1782465" cy="88934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</a:rPr>
              <a:t>CLL / HCL /  NHL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</a:rPr>
              <a:t>MM (</a:t>
            </a:r>
            <a:r>
              <a:rPr lang="fr-BE" altLang="fr-FR" sz="1800" dirty="0" err="1">
                <a:solidFill>
                  <a:srgbClr val="000000"/>
                </a:solidFill>
              </a:rPr>
              <a:t>Ig</a:t>
            </a:r>
            <a:r>
              <a:rPr lang="fr-BE" altLang="fr-FR" sz="1800" dirty="0">
                <a:solidFill>
                  <a:srgbClr val="000000"/>
                </a:solidFill>
              </a:rPr>
              <a:t> </a:t>
            </a:r>
            <a:r>
              <a:rPr lang="fr-BE" altLang="fr-FR" sz="1800" dirty="0" err="1">
                <a:solidFill>
                  <a:srgbClr val="000000"/>
                </a:solidFill>
              </a:rPr>
              <a:t>intraC</a:t>
            </a:r>
            <a:r>
              <a:rPr lang="fr-BE" altLang="fr-FR" sz="1800" dirty="0">
                <a:solidFill>
                  <a:srgbClr val="000000"/>
                </a:solidFill>
              </a:rPr>
              <a:t>) </a:t>
            </a: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896200" y="3595285"/>
            <a:ext cx="2592288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T </a:t>
            </a: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monoclonality</a:t>
            </a: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44" name="Zone de texte 50"/>
          <p:cNvSpPr txBox="1"/>
          <p:nvPr/>
        </p:nvSpPr>
        <p:spPr>
          <a:xfrm>
            <a:off x="7896201" y="4604127"/>
            <a:ext cx="1782465" cy="88934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</a:rPr>
              <a:t>ATCL/LGL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>
                <a:solidFill>
                  <a:srgbClr val="000000"/>
                </a:solidFill>
              </a:rPr>
              <a:t>T NHL   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800" dirty="0" err="1">
                <a:solidFill>
                  <a:srgbClr val="000000"/>
                </a:solidFill>
              </a:rPr>
              <a:t>Sezary</a:t>
            </a:r>
            <a:r>
              <a:rPr lang="fr-BE" altLang="fr-FR" sz="1800" dirty="0">
                <a:solidFill>
                  <a:srgbClr val="000000"/>
                </a:solidFill>
              </a:rPr>
              <a:t> S. (T4↑)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015880" y="2638218"/>
            <a:ext cx="864096" cy="9125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6"/>
          <p:cNvCxnSpPr/>
          <p:nvPr/>
        </p:nvCxnSpPr>
        <p:spPr>
          <a:xfrm>
            <a:off x="2495600" y="3068961"/>
            <a:ext cx="0" cy="104954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6"/>
          <p:cNvCxnSpPr/>
          <p:nvPr/>
        </p:nvCxnSpPr>
        <p:spPr>
          <a:xfrm>
            <a:off x="3863752" y="3099536"/>
            <a:ext cx="0" cy="104954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40985" y="3375698"/>
            <a:ext cx="5180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47729" y="3375698"/>
            <a:ext cx="5309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err="1"/>
              <a:t>neg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126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2" grpId="0"/>
      <p:bldP spid="39" grpId="0" animBg="1"/>
      <p:bldP spid="40" grpId="0" animBg="1"/>
      <p:bldP spid="41" grpId="0" animBg="1"/>
      <p:bldP spid="43" grpId="0" animBg="1"/>
      <p:bldP spid="44" grpId="0" animBg="1"/>
      <p:bldP spid="6" grpId="0" animBg="1"/>
      <p:bldP spid="2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avec flèche 6"/>
          <p:cNvCxnSpPr/>
          <p:nvPr/>
        </p:nvCxnSpPr>
        <p:spPr>
          <a:xfrm>
            <a:off x="5772150" y="976598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4" name="Rectangle 24"/>
          <p:cNvSpPr>
            <a:spLocks noChangeArrowheads="1"/>
          </p:cNvSpPr>
          <p:nvPr/>
        </p:nvSpPr>
        <p:spPr bwMode="auto">
          <a:xfrm>
            <a:off x="1676401" y="1963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fr-BE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3575" name="Rectangle 25"/>
          <p:cNvSpPr>
            <a:spLocks noChangeArrowheads="1"/>
          </p:cNvSpPr>
          <p:nvPr/>
        </p:nvSpPr>
        <p:spPr bwMode="auto">
          <a:xfrm>
            <a:off x="1676401" y="17464"/>
            <a:ext cx="108267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>
              <a:defRPr/>
            </a:pPr>
            <a:br>
              <a:rPr lang="fr-BE" altLang="fr-FR" dirty="0"/>
            </a:br>
            <a:endParaRPr lang="fr-BE" altLang="fr-FR" dirty="0"/>
          </a:p>
          <a:p>
            <a:pPr>
              <a:defRPr/>
            </a:pPr>
            <a:r>
              <a:rPr lang="fr-BE" altLang="fr-FR" sz="1100" dirty="0">
                <a:latin typeface="Calibri" pitchFamily="34" charset="0"/>
                <a:ea typeface="Calibri" pitchFamily="34" charset="0"/>
              </a:rPr>
              <a:t>                            </a:t>
            </a:r>
            <a:endParaRPr lang="fr-BE" altLang="fr-FR" sz="1100" dirty="0"/>
          </a:p>
          <a:p>
            <a:pPr>
              <a:defRPr/>
            </a:pPr>
            <a:endParaRPr lang="fr-BE" altLang="fr-FR" dirty="0"/>
          </a:p>
        </p:txBody>
      </p:sp>
      <p:sp>
        <p:nvSpPr>
          <p:cNvPr id="23576" name="Rectangle 26"/>
          <p:cNvSpPr>
            <a:spLocks noChangeArrowheads="1"/>
          </p:cNvSpPr>
          <p:nvPr/>
        </p:nvSpPr>
        <p:spPr bwMode="auto">
          <a:xfrm>
            <a:off x="2624138" y="430396"/>
            <a:ext cx="3890962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defRPr/>
            </a:pPr>
            <a:br>
              <a:rPr lang="fr-BE" sz="1100">
                <a:latin typeface="Comic Sans MS" charset="0"/>
                <a:ea typeface="MS PGothic" charset="0"/>
                <a:cs typeface="MS PGothic" charset="0"/>
              </a:rPr>
            </a:br>
            <a:endParaRPr lang="fr-BE">
              <a:latin typeface="Comic Sans MS" charset="0"/>
              <a:ea typeface="MS PGothic" charset="0"/>
              <a:cs typeface="MS PGothic" charset="0"/>
            </a:endParaRPr>
          </a:p>
          <a:p>
            <a:pPr eaLnBrk="0" hangingPunct="0">
              <a:defRPr/>
            </a:pPr>
            <a:endParaRPr lang="fr-BE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3577" name="Rectangle 35"/>
          <p:cNvSpPr>
            <a:spLocks noChangeArrowheads="1"/>
          </p:cNvSpPr>
          <p:nvPr/>
        </p:nvSpPr>
        <p:spPr bwMode="auto">
          <a:xfrm>
            <a:off x="1676400" y="650875"/>
            <a:ext cx="18415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>
              <a:defRPr/>
            </a:pPr>
            <a:br>
              <a:rPr lang="fr-BE" altLang="fr-FR" sz="1600"/>
            </a:br>
            <a:endParaRPr lang="fr-BE" altLang="fr-FR" sz="1600"/>
          </a:p>
          <a:p>
            <a:pPr>
              <a:defRPr/>
            </a:pPr>
            <a:endParaRPr lang="fr-BE" altLang="fr-FR" sz="1600"/>
          </a:p>
        </p:txBody>
      </p:sp>
      <p:sp>
        <p:nvSpPr>
          <p:cNvPr id="23578" name="Rectangle 36"/>
          <p:cNvSpPr>
            <a:spLocks noChangeArrowheads="1"/>
          </p:cNvSpPr>
          <p:nvPr/>
        </p:nvSpPr>
        <p:spPr bwMode="auto">
          <a:xfrm>
            <a:off x="1676400" y="774700"/>
            <a:ext cx="1841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fr-BE" sz="1600">
              <a:latin typeface="Comic Sans MS" charset="0"/>
              <a:ea typeface="MS PGothic" charset="0"/>
              <a:cs typeface="MS PGothic" charset="0"/>
            </a:endParaRPr>
          </a:p>
          <a:p>
            <a:pPr eaLnBrk="0" hangingPunct="0">
              <a:defRPr/>
            </a:pPr>
            <a:endParaRPr lang="fr-BE" sz="1600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7675" name="Rectangle 34"/>
          <p:cNvSpPr>
            <a:spLocks noChangeArrowheads="1"/>
          </p:cNvSpPr>
          <p:nvPr/>
        </p:nvSpPr>
        <p:spPr bwMode="auto">
          <a:xfrm>
            <a:off x="3000375" y="404814"/>
            <a:ext cx="5543550" cy="522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 err="1">
                <a:solidFill>
                  <a:srgbClr val="FF0000"/>
                </a:solidFill>
              </a:rPr>
              <a:t>Lymphocytosis</a:t>
            </a:r>
            <a:r>
              <a:rPr lang="fr-BE" altLang="fr-FR" sz="2800" dirty="0">
                <a:solidFill>
                  <a:srgbClr val="FF0000"/>
                </a:solidFill>
              </a:rPr>
              <a:t> &gt; 4.500 Ly/mm³</a:t>
            </a:r>
            <a:endParaRPr lang="fr-BE" altLang="fr-FR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2167761" y="1276750"/>
            <a:ext cx="3207515" cy="522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Atypical</a:t>
            </a: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lympocytes</a:t>
            </a:r>
            <a:endParaRPr lang="fr-BE" altLang="fr-F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146040" y="2297071"/>
            <a:ext cx="2456123" cy="5232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monoclonality</a:t>
            </a:r>
            <a:endParaRPr lang="fr-BE" altLang="fr-F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1809009" y="2285905"/>
            <a:ext cx="1816673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000" dirty="0">
                <a:solidFill>
                  <a:schemeClr val="tx1"/>
                </a:solidFill>
                <a:latin typeface="+mn-lt"/>
              </a:rPr>
              <a:t>EBV </a:t>
            </a:r>
            <a:r>
              <a:rPr lang="fr-BE" altLang="fr-FR" sz="2000" dirty="0" err="1">
                <a:solidFill>
                  <a:schemeClr val="tx1"/>
                </a:solidFill>
                <a:latin typeface="+mn-lt"/>
              </a:rPr>
              <a:t>serology</a:t>
            </a:r>
            <a:endParaRPr lang="fr-BE" altLang="fr-FR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80472" y="4293097"/>
            <a:ext cx="1967257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defRPr/>
            </a:pPr>
            <a:r>
              <a:rPr lang="fr-BE" altLang="fr-FR" sz="1400" dirty="0" err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Infectious</a:t>
            </a:r>
            <a:r>
              <a:rPr lang="fr-BE" altLang="fr-FR" sz="1400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fr-BE" altLang="fr-FR" sz="1400" dirty="0" err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mononucleosis</a:t>
            </a:r>
            <a:endParaRPr lang="fr-BE" altLang="fr-FR" sz="1400" dirty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defRPr/>
            </a:pPr>
            <a:r>
              <a:rPr lang="fr-BE" altLang="fr-FR" sz="1400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(T8↑, T4/T8↓)</a:t>
            </a:r>
          </a:p>
        </p:txBody>
      </p:sp>
      <p:sp>
        <p:nvSpPr>
          <p:cNvPr id="39" name="Zone de texte 50"/>
          <p:cNvSpPr txBox="1"/>
          <p:nvPr/>
        </p:nvSpPr>
        <p:spPr>
          <a:xfrm>
            <a:off x="3020887" y="4264915"/>
            <a:ext cx="1548733" cy="122856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CMV serology (T8↑)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Hepatitis (T8↑)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Toxoplasmosis 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  <a:latin typeface="+mn-lt"/>
                <a:ea typeface="Calibri" pitchFamily="34" charset="0"/>
                <a:cs typeface="Times New Roman" pitchFamily="18" charset="0"/>
              </a:rPr>
              <a:t>HIV serology (T4↓)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3625683" y="3328792"/>
            <a:ext cx="1748419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000" dirty="0">
                <a:solidFill>
                  <a:schemeClr val="tx1"/>
                </a:solidFill>
                <a:latin typeface="+mn-lt"/>
              </a:rPr>
              <a:t>B </a:t>
            </a:r>
            <a:r>
              <a:rPr lang="fr-BE" altLang="fr-FR" sz="1800" dirty="0" err="1">
                <a:solidFill>
                  <a:schemeClr val="tx1"/>
                </a:solidFill>
                <a:latin typeface="+mn-lt"/>
              </a:rPr>
              <a:t>monoclonality</a:t>
            </a:r>
            <a:endParaRPr lang="fr-BE" altLang="fr-FR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Zone de texte 50"/>
          <p:cNvSpPr txBox="1"/>
          <p:nvPr/>
        </p:nvSpPr>
        <p:spPr>
          <a:xfrm>
            <a:off x="4460533" y="4392734"/>
            <a:ext cx="1782465" cy="88934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</a:rPr>
              <a:t>CLL / HCL /  NHL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</a:rPr>
              <a:t>MM (</a:t>
            </a:r>
            <a:r>
              <a:rPr lang="fr-BE" altLang="fr-FR" sz="1400" dirty="0" err="1">
                <a:solidFill>
                  <a:srgbClr val="000000"/>
                </a:solidFill>
              </a:rPr>
              <a:t>Ig</a:t>
            </a:r>
            <a:r>
              <a:rPr lang="fr-BE" altLang="fr-FR" sz="1400" dirty="0">
                <a:solidFill>
                  <a:srgbClr val="000000"/>
                </a:solidFill>
              </a:rPr>
              <a:t> </a:t>
            </a:r>
            <a:r>
              <a:rPr lang="fr-BE" altLang="fr-FR" sz="1400" dirty="0" err="1">
                <a:solidFill>
                  <a:srgbClr val="000000"/>
                </a:solidFill>
              </a:rPr>
              <a:t>intraC</a:t>
            </a:r>
            <a:r>
              <a:rPr lang="fr-BE" altLang="fr-FR" sz="1400" dirty="0">
                <a:solidFill>
                  <a:srgbClr val="000000"/>
                </a:solidFill>
              </a:rPr>
              <a:t>) </a:t>
            </a: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5519936" y="3317512"/>
            <a:ext cx="1747878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000" dirty="0">
                <a:solidFill>
                  <a:schemeClr val="tx1"/>
                </a:solidFill>
                <a:latin typeface="+mn-lt"/>
              </a:rPr>
              <a:t>T </a:t>
            </a:r>
            <a:r>
              <a:rPr lang="fr-BE" altLang="fr-FR" sz="1800" dirty="0" err="1">
                <a:solidFill>
                  <a:schemeClr val="tx1"/>
                </a:solidFill>
                <a:latin typeface="+mn-lt"/>
              </a:rPr>
              <a:t>monoclonality</a:t>
            </a:r>
            <a:r>
              <a:rPr lang="fr-BE" altLang="fr-FR" sz="20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44" name="Zone de texte 50"/>
          <p:cNvSpPr txBox="1"/>
          <p:nvPr/>
        </p:nvSpPr>
        <p:spPr>
          <a:xfrm>
            <a:off x="5797323" y="4265260"/>
            <a:ext cx="1782465" cy="889348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/>
                <a:cs typeface="MS PGothic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</a:rPr>
              <a:t>ATCL/LGL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>
                <a:solidFill>
                  <a:srgbClr val="000000"/>
                </a:solidFill>
              </a:rPr>
              <a:t>T NHL   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BE" altLang="fr-FR" sz="1400" dirty="0" err="1">
                <a:solidFill>
                  <a:srgbClr val="000000"/>
                </a:solidFill>
              </a:rPr>
              <a:t>Sezary</a:t>
            </a:r>
            <a:r>
              <a:rPr lang="fr-BE" altLang="fr-FR" sz="1400" dirty="0">
                <a:solidFill>
                  <a:srgbClr val="000000"/>
                </a:solidFill>
              </a:rPr>
              <a:t> S. (T4↑)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242998" y="1281399"/>
            <a:ext cx="3207515" cy="522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BE" altLang="fr-FR" sz="2800" dirty="0">
                <a:solidFill>
                  <a:schemeClr val="tx1"/>
                </a:solidFill>
                <a:latin typeface="+mn-lt"/>
              </a:rPr>
              <a:t>Normal </a:t>
            </a:r>
            <a:r>
              <a:rPr lang="fr-BE" altLang="fr-FR" sz="2800" dirty="0" err="1">
                <a:solidFill>
                  <a:schemeClr val="tx1"/>
                </a:solidFill>
                <a:latin typeface="+mn-lt"/>
              </a:rPr>
              <a:t>lympocytes</a:t>
            </a:r>
            <a:endParaRPr lang="fr-BE" altLang="fr-FR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Zone de texte 53"/>
          <p:cNvSpPr txBox="1"/>
          <p:nvPr/>
        </p:nvSpPr>
        <p:spPr>
          <a:xfrm>
            <a:off x="8046342" y="2073154"/>
            <a:ext cx="2376488" cy="471011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fr-BE" altLang="fr-FR" sz="1800" i="1" dirty="0">
                <a:solidFill>
                  <a:srgbClr val="800000"/>
                </a:solidFill>
                <a:latin typeface="Calibri" pitchFamily="34" charset="0"/>
                <a:ea typeface="Calibri" pitchFamily="34" charset="0"/>
              </a:rPr>
              <a:t>No </a:t>
            </a:r>
            <a:r>
              <a:rPr lang="fr-BE" altLang="fr-FR" sz="1800" i="1" dirty="0" err="1">
                <a:solidFill>
                  <a:srgbClr val="800000"/>
                </a:solidFill>
                <a:latin typeface="Calibri" pitchFamily="34" charset="0"/>
                <a:ea typeface="Calibri" pitchFamily="34" charset="0"/>
              </a:rPr>
              <a:t>monoclonolity</a:t>
            </a:r>
            <a:r>
              <a:rPr lang="fr-BE" altLang="fr-FR" sz="1800" i="1" dirty="0">
                <a:solidFill>
                  <a:srgbClr val="800000"/>
                </a:solidFill>
                <a:latin typeface="Calibri" pitchFamily="34" charset="0"/>
                <a:ea typeface="Calibri" pitchFamily="34" charset="0"/>
              </a:rPr>
              <a:t> 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Viral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Brucellosis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Mycoplasma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Pertussis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 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Tuberculosis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Sarcoïdosis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Wegener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Syphilis III</a:t>
            </a: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Thyreotoxicosis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adrenal</a:t>
            </a:r>
            <a:r>
              <a:rPr lang="fr-BE" altLang="fr-FR" sz="18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  </a:t>
            </a:r>
            <a:r>
              <a:rPr lang="fr-BE" altLang="fr-FR" sz="18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insufficiency</a:t>
            </a:r>
            <a:endParaRPr lang="fr-BE" altLang="fr-FR" sz="1800" dirty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39993" y="2088976"/>
            <a:ext cx="2087563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BE" sz="1600"/>
          </a:p>
        </p:txBody>
      </p:sp>
      <p:sp>
        <p:nvSpPr>
          <p:cNvPr id="21" name="Accolade ouvrante 20"/>
          <p:cNvSpPr/>
          <p:nvPr/>
        </p:nvSpPr>
        <p:spPr>
          <a:xfrm>
            <a:off x="7895531" y="2687464"/>
            <a:ext cx="71437" cy="11287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fr-BE" sz="1600"/>
          </a:p>
        </p:txBody>
      </p:sp>
      <p:sp>
        <p:nvSpPr>
          <p:cNvPr id="22" name="Accolade ouvrante 21"/>
          <p:cNvSpPr/>
          <p:nvPr/>
        </p:nvSpPr>
        <p:spPr>
          <a:xfrm>
            <a:off x="7966968" y="4194002"/>
            <a:ext cx="79375" cy="18272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fr-BE" sz="1600"/>
          </a:p>
        </p:txBody>
      </p:sp>
      <p:sp>
        <p:nvSpPr>
          <p:cNvPr id="23" name="Zone de texte 77"/>
          <p:cNvSpPr txBox="1"/>
          <p:nvPr/>
        </p:nvSpPr>
        <p:spPr>
          <a:xfrm>
            <a:off x="7115035" y="2695484"/>
            <a:ext cx="1052988" cy="2476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fr-BE" sz="1600" dirty="0">
                <a:ea typeface="Calibri"/>
                <a:cs typeface="Times New Roman"/>
              </a:rPr>
              <a:t>Acute</a:t>
            </a:r>
          </a:p>
        </p:txBody>
      </p:sp>
      <p:sp>
        <p:nvSpPr>
          <p:cNvPr id="24" name="Zone de texte 78"/>
          <p:cNvSpPr txBox="1">
            <a:spLocks noChangeArrowheads="1"/>
          </p:cNvSpPr>
          <p:nvPr/>
        </p:nvSpPr>
        <p:spPr bwMode="auto">
          <a:xfrm>
            <a:off x="6960097" y="4157489"/>
            <a:ext cx="1006871" cy="30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200"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>
              <a:defRPr sz="2000"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>
              <a:defRPr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>
              <a:defRPr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charset="0"/>
              <a:defRPr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charset="0"/>
              <a:defRPr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charset="0"/>
              <a:defRPr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charset="0"/>
              <a:defRPr>
                <a:solidFill>
                  <a:srgbClr val="404040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fr-BE" sz="1600" dirty="0" err="1">
                <a:solidFill>
                  <a:schemeClr val="tx1"/>
                </a:solidFill>
                <a:latin typeface="+mn-lt"/>
                <a:ea typeface="Calibri" charset="0"/>
                <a:cs typeface="Times New Roman" charset="0"/>
              </a:rPr>
              <a:t>Chronic</a:t>
            </a:r>
            <a:endParaRPr lang="fr-BE" sz="1600" dirty="0">
              <a:solidFill>
                <a:schemeClr val="tx1"/>
              </a:solidFill>
              <a:latin typeface="+mn-lt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5982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Capture d’écran 2014-11-07 à 15.26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33375"/>
            <a:ext cx="7850188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6167438" y="6124575"/>
            <a:ext cx="3873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fr-FR" sz="2000" baseline="30000">
                <a:solidFill>
                  <a:schemeClr val="tx1"/>
                </a:solidFill>
                <a:latin typeface="Comic Sans MS" pitchFamily="66" charset="0"/>
              </a:rPr>
              <a:t>Pereira I et al</a:t>
            </a:r>
            <a:r>
              <a:rPr lang="en-US" altLang="fr-FR" sz="200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altLang="fr-FR" sz="2000" i="1" baseline="30000">
                <a:solidFill>
                  <a:schemeClr val="tx1"/>
                </a:solidFill>
                <a:latin typeface="Comic Sans MS" pitchFamily="66" charset="0"/>
              </a:rPr>
              <a:t>Atlas of Peripheral Blood,</a:t>
            </a:r>
            <a:r>
              <a:rPr lang="en-US" altLang="fr-FR" sz="2000" baseline="30000">
                <a:solidFill>
                  <a:schemeClr val="tx1"/>
                </a:solidFill>
                <a:latin typeface="Comic Sans MS" pitchFamily="66" charset="0"/>
              </a:rPr>
              <a:t>2012.</a:t>
            </a:r>
            <a:endParaRPr lang="en-US" altLang="fr-FR" sz="200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055688" y="4652963"/>
            <a:ext cx="863601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54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1" y="304800"/>
            <a:ext cx="9324975" cy="1066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fr-BE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MS PGothic" charset="0"/>
              </a:rPr>
              <a:t>B-polyclonal Lymphocytosis </a:t>
            </a:r>
            <a:br>
              <a:rPr lang="fr-BE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MS PGothic" charset="0"/>
              </a:rPr>
            </a:br>
            <a:r>
              <a:rPr lang="fr-BE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MS PGothic" charset="0"/>
              </a:rPr>
              <a:t>related    to    heavy    smoking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DDDDDD"/>
                </a:outerShdw>
              </a:effectLst>
              <a:ea typeface="MS PGothic" charset="0"/>
            </a:endParaRP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idx="1"/>
          </p:nvPr>
        </p:nvSpPr>
        <p:spPr>
          <a:xfrm>
            <a:off x="2063750" y="1844675"/>
            <a:ext cx="7772400" cy="4344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BE" altLang="fr-FR" dirty="0"/>
              <a:t>Young ladies</a:t>
            </a:r>
          </a:p>
          <a:p>
            <a:pPr eaLnBrk="1" hangingPunct="1">
              <a:lnSpc>
                <a:spcPct val="90000"/>
              </a:lnSpc>
            </a:pPr>
            <a:r>
              <a:rPr lang="fr-BE" altLang="fr-FR" dirty="0" err="1"/>
              <a:t>Binucleated</a:t>
            </a:r>
            <a:r>
              <a:rPr lang="fr-BE" altLang="fr-FR" dirty="0"/>
              <a:t> Lymphocytes</a:t>
            </a:r>
          </a:p>
          <a:p>
            <a:pPr eaLnBrk="1" hangingPunct="1">
              <a:lnSpc>
                <a:spcPct val="90000"/>
              </a:lnSpc>
            </a:pPr>
            <a:r>
              <a:rPr lang="fr-BE" altLang="fr-FR" dirty="0" err="1"/>
              <a:t>Polyclonal</a:t>
            </a:r>
            <a:r>
              <a:rPr lang="fr-BE" altLang="fr-FR" dirty="0"/>
              <a:t> lymphocytes population</a:t>
            </a:r>
            <a:endParaRPr lang="fr-BE" altLang="fr-FR" dirty="0">
              <a:sym typeface="WP IconicSymbolsA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fr-BE" altLang="fr-FR" dirty="0" err="1">
                <a:sym typeface="WP IconicSymbolsA" pitchFamily="2" charset="2"/>
              </a:rPr>
              <a:t>Splenomégaly</a:t>
            </a:r>
            <a:r>
              <a:rPr lang="fr-BE" altLang="fr-FR" dirty="0">
                <a:sym typeface="WP IconicSymbolsA" pitchFamily="2" charset="2"/>
              </a:rPr>
              <a:t> : +/-</a:t>
            </a:r>
          </a:p>
          <a:p>
            <a:pPr eaLnBrk="1" hangingPunct="1">
              <a:lnSpc>
                <a:spcPct val="90000"/>
              </a:lnSpc>
            </a:pPr>
            <a:r>
              <a:rPr lang="fr-BE" altLang="fr-FR" dirty="0">
                <a:cs typeface="Times New Roman" pitchFamily="18" charset="0"/>
                <a:sym typeface="WP IconicSymbolsA" pitchFamily="2" charset="2"/>
              </a:rPr>
              <a:t>↑</a:t>
            </a:r>
            <a:r>
              <a:rPr lang="fr-BE" altLang="fr-FR" dirty="0">
                <a:sym typeface="WP IconicSymbolsA" pitchFamily="2" charset="2"/>
              </a:rPr>
              <a:t> </a:t>
            </a:r>
            <a:r>
              <a:rPr lang="fr-BE" altLang="fr-FR" dirty="0" err="1">
                <a:sym typeface="WP IconicSymbolsA" pitchFamily="2" charset="2"/>
              </a:rPr>
              <a:t>polyclonal</a:t>
            </a:r>
            <a:r>
              <a:rPr lang="fr-BE" altLang="fr-FR" dirty="0">
                <a:sym typeface="WP IconicSymbolsA" pitchFamily="2" charset="2"/>
              </a:rPr>
              <a:t> </a:t>
            </a:r>
            <a:r>
              <a:rPr lang="fr-BE" altLang="fr-FR" dirty="0" err="1">
                <a:sym typeface="WP IconicSymbolsA" pitchFamily="2" charset="2"/>
              </a:rPr>
              <a:t>IgM</a:t>
            </a:r>
            <a:endParaRPr lang="fr-BE" altLang="fr-FR" dirty="0">
              <a:sym typeface="WP IconicSymbolsA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fr-BE" altLang="fr-FR" dirty="0">
                <a:sym typeface="WP IconicSymbolsA" pitchFamily="2" charset="2"/>
              </a:rPr>
              <a:t>Association </a:t>
            </a:r>
            <a:r>
              <a:rPr lang="fr-BE" altLang="fr-FR" dirty="0" err="1">
                <a:sym typeface="WP IconicSymbolsA" pitchFamily="2" charset="2"/>
              </a:rPr>
              <a:t>with</a:t>
            </a:r>
            <a:r>
              <a:rPr lang="fr-BE" altLang="fr-FR" dirty="0">
                <a:sym typeface="WP IconicSymbolsA" pitchFamily="2" charset="2"/>
              </a:rPr>
              <a:t> HLA-DR7</a:t>
            </a:r>
          </a:p>
          <a:p>
            <a:pPr eaLnBrk="1" hangingPunct="1">
              <a:lnSpc>
                <a:spcPct val="90000"/>
              </a:lnSpc>
            </a:pPr>
            <a:r>
              <a:rPr lang="fr-BE" altLang="fr-FR" dirty="0" err="1">
                <a:sym typeface="WP IconicSymbolsA" pitchFamily="2" charset="2"/>
              </a:rPr>
              <a:t>Benign</a:t>
            </a:r>
            <a:r>
              <a:rPr lang="fr-BE" altLang="fr-FR" dirty="0">
                <a:sym typeface="WP IconicSymbolsA" pitchFamily="2" charset="2"/>
              </a:rPr>
              <a:t> Evolution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BE" altLang="fr-FR" dirty="0">
              <a:latin typeface="Georgia" pitchFamily="18" charset="0"/>
              <a:sym typeface="WP IconicSymbolsA" pitchFamily="2" charset="2"/>
            </a:endParaRPr>
          </a:p>
          <a:p>
            <a:pPr eaLnBrk="1" hangingPunct="1">
              <a:lnSpc>
                <a:spcPct val="20000"/>
              </a:lnSpc>
              <a:buFontTx/>
              <a:buNone/>
            </a:pPr>
            <a:endParaRPr lang="fr-BE" altLang="fr-FR" dirty="0">
              <a:latin typeface="Georgia" pitchFamily="18" charset="0"/>
              <a:sym typeface="WP IconicSymbolsA" pitchFamily="2" charset="2"/>
            </a:endParaRPr>
          </a:p>
          <a:p>
            <a:pPr eaLnBrk="1" hangingPunct="1">
              <a:lnSpc>
                <a:spcPct val="90000"/>
              </a:lnSpc>
            </a:pPr>
            <a:endParaRPr lang="en-US" altLang="fr-FR" dirty="0">
              <a:latin typeface="Georgia" pitchFamily="18" charset="0"/>
            </a:endParaRPr>
          </a:p>
        </p:txBody>
      </p:sp>
      <p:sp>
        <p:nvSpPr>
          <p:cNvPr id="29700" name="Text Box 1029"/>
          <p:cNvSpPr txBox="1">
            <a:spLocks noChangeArrowheads="1"/>
          </p:cNvSpPr>
          <p:nvPr/>
        </p:nvSpPr>
        <p:spPr bwMode="auto">
          <a:xfrm>
            <a:off x="5451475" y="6211888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fr-FR" i="1">
                <a:solidFill>
                  <a:srgbClr val="800000"/>
                </a:solidFill>
                <a:latin typeface="Times New Roman" pitchFamily="18" charset="0"/>
              </a:rPr>
              <a:t>Leukemia – Lymphoma 1996: 275-279</a:t>
            </a:r>
            <a:endParaRPr lang="en-US" altLang="fr-FR" i="1">
              <a:solidFill>
                <a:srgbClr val="8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525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34938"/>
            <a:ext cx="9144000" cy="9906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fr-BE" sz="3200" b="1" dirty="0">
                <a:solidFill>
                  <a:srgbClr val="B00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Phenotype of Peripheral Blood  LYMPHOCYTES</a:t>
            </a:r>
            <a:br>
              <a:rPr lang="fr-BE" sz="3200" b="1" dirty="0">
                <a:solidFill>
                  <a:srgbClr val="B00E3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</a:br>
            <a:endParaRPr lang="fr-FR" sz="2400" b="1" dirty="0"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/>
            </a:endParaRPr>
          </a:p>
        </p:txBody>
      </p:sp>
      <p:graphicFrame>
        <p:nvGraphicFramePr>
          <p:cNvPr id="121905" name="Group 49"/>
          <p:cNvGraphicFramePr>
            <a:graphicFrameLocks noGrp="1"/>
          </p:cNvGraphicFramePr>
          <p:nvPr>
            <p:ph type="tbl" idx="1"/>
          </p:nvPr>
        </p:nvGraphicFramePr>
        <p:xfrm>
          <a:off x="2351088" y="1052514"/>
          <a:ext cx="7416800" cy="2566987"/>
        </p:xfrm>
        <a:graphic>
          <a:graphicData uri="http://schemas.openxmlformats.org/drawingml/2006/table">
            <a:tbl>
              <a:tblPr/>
              <a:tblGrid>
                <a:gridCol w="49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6987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rebuchet MS" pitchFamily="34" charset="0"/>
                        <a:ea typeface="MS PGothic" pitchFamily="34" charset="-128"/>
                      </a:endParaRP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</a:rPr>
                        <a:t>T = CD3: 60 - 85%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</a:rPr>
                        <a:t>            CD4: 40 -  60%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</a:rPr>
                        <a:t>            CD8: 20 - 40%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</a:rPr>
                        <a:t>B = CD19: 5 - 15% </a:t>
                      </a:r>
                      <a:endParaRPr kumimoji="0" lang="fr-FR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</a:rPr>
                        <a:t>           CD4/CD8: 1.5 - 3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BE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MS PGothic" pitchFamily="34" charset="-128"/>
                        <a:sym typeface="WP Greek Century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  <a:sym typeface="WP Greek Century" pitchFamily="2" charset="2"/>
                        </a:rPr>
                        <a:t>            </a:t>
                      </a:r>
                      <a:r>
                        <a:rPr kumimoji="0" lang="el-GR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  <a:sym typeface="WP Greek Century" pitchFamily="2" charset="2"/>
                        </a:rPr>
                        <a:t>κ</a:t>
                      </a:r>
                      <a:r>
                        <a:rPr kumimoji="0" lang="fr-FR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  <a:sym typeface="WP Greek Century" pitchFamily="2" charset="2"/>
                        </a:rPr>
                        <a:t>/</a:t>
                      </a:r>
                      <a:r>
                        <a:rPr kumimoji="0" lang="el-GR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  <a:sym typeface="WP Greek Century" pitchFamily="2" charset="2"/>
                        </a:rPr>
                        <a:t>λ</a:t>
                      </a:r>
                      <a:r>
                        <a:rPr kumimoji="0" lang="fr-FR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  <a:sym typeface="WP Greek Century" pitchFamily="2" charset="2"/>
                        </a:rPr>
                        <a:t> </a:t>
                      </a:r>
                      <a:r>
                        <a:rPr kumimoji="0" lang="fr-BE" alt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libri" pitchFamily="34" charset="0"/>
                          <a:ea typeface="MS PGothic" pitchFamily="34" charset="-128"/>
                          <a:sym typeface="WP Greek Century" pitchFamily="2" charset="2"/>
                        </a:rPr>
                        <a:t>: 1.5 à 2</a:t>
                      </a:r>
                      <a:endParaRPr kumimoji="0" lang="fr-FR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T="45735" marB="4573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2135188" y="4724401"/>
            <a:ext cx="8316912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Tx/>
            </a:pPr>
            <a:r>
              <a:rPr lang="en-US" altLang="fr-FR" dirty="0">
                <a:solidFill>
                  <a:srgbClr val="FF0000"/>
                </a:solidFill>
                <a:cs typeface="Times New Roman" pitchFamily="18" charset="0"/>
              </a:rPr>
              <a:t>Phenotype  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:  45%  of B- lymphocytes  (IgM, </a:t>
            </a:r>
            <a:r>
              <a:rPr lang="el-GR" altLang="fr-FR" dirty="0">
                <a:solidFill>
                  <a:schemeClr val="tx1"/>
                </a:solidFill>
                <a:cs typeface="Arial" pitchFamily="34" charset="0"/>
                <a:sym typeface="WP Greek Century" pitchFamily="2" charset="2"/>
              </a:rPr>
              <a:t>λ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) , CD5</a:t>
            </a:r>
            <a:r>
              <a:rPr lang="en-US" altLang="fr-FR" baseline="30000" dirty="0">
                <a:solidFill>
                  <a:schemeClr val="tx1"/>
                </a:solidFill>
                <a:cs typeface="Times New Roman" pitchFamily="18" charset="0"/>
              </a:rPr>
              <a:t>-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  CD23</a:t>
            </a:r>
            <a:r>
              <a:rPr lang="en-US" altLang="fr-FR" baseline="30000" dirty="0">
                <a:solidFill>
                  <a:schemeClr val="tx1"/>
                </a:solidFill>
                <a:cs typeface="Times New Roman" pitchFamily="18" charset="0"/>
              </a:rPr>
              <a:t>-  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FMC7</a:t>
            </a:r>
            <a:r>
              <a:rPr lang="en-US" altLang="fr-FR" baseline="30000" dirty="0">
                <a:solidFill>
                  <a:schemeClr val="tx1"/>
                </a:solidFill>
                <a:cs typeface="Times New Roman" pitchFamily="18" charset="0"/>
              </a:rPr>
              <a:t>+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, CD25</a:t>
            </a:r>
            <a:r>
              <a:rPr lang="en-US" altLang="fr-FR" baseline="30000" dirty="0">
                <a:solidFill>
                  <a:schemeClr val="tx1"/>
                </a:solidFill>
                <a:cs typeface="Times New Roman" pitchFamily="18" charset="0"/>
              </a:rPr>
              <a:t>+</a:t>
            </a:r>
            <a:endParaRPr lang="en-US" altLang="fr-FR" dirty="0">
              <a:solidFill>
                <a:schemeClr val="tx1"/>
              </a:solidFill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buClrTx/>
            </a:pPr>
            <a:r>
              <a:rPr lang="en-US" altLang="fr-FR" dirty="0">
                <a:solidFill>
                  <a:srgbClr val="17375E"/>
                </a:solidFill>
                <a:cs typeface="Times New Roman" pitchFamily="18" charset="0"/>
              </a:rPr>
              <a:t> </a:t>
            </a:r>
            <a:r>
              <a:rPr lang="en-US" altLang="fr-FR" dirty="0">
                <a:solidFill>
                  <a:srgbClr val="FF0000"/>
                </a:solidFill>
                <a:cs typeface="Times New Roman" pitchFamily="18" charset="0"/>
              </a:rPr>
              <a:t>CRP</a:t>
            </a:r>
            <a:r>
              <a:rPr lang="en-US" altLang="fr-FR" dirty="0">
                <a:solidFill>
                  <a:srgbClr val="17375E"/>
                </a:solidFill>
                <a:cs typeface="Times New Roman" pitchFamily="18" charset="0"/>
              </a:rPr>
              <a:t> 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: &lt; 0.5  mg/dl  </a:t>
            </a:r>
            <a:r>
              <a:rPr lang="en-US" altLang="fr-FR" dirty="0">
                <a:solidFill>
                  <a:srgbClr val="FF0000"/>
                </a:solidFill>
                <a:cs typeface="Times New Roman" pitchFamily="18" charset="0"/>
              </a:rPr>
              <a:t>, LDH 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: NL , </a:t>
            </a:r>
            <a:r>
              <a:rPr lang="en-US" altLang="fr-FR" dirty="0">
                <a:solidFill>
                  <a:srgbClr val="FF0000"/>
                </a:solidFill>
                <a:cs typeface="Times New Roman" pitchFamily="18" charset="0"/>
              </a:rPr>
              <a:t>Viral Serology</a:t>
            </a:r>
            <a:r>
              <a:rPr lang="en-US" altLang="fr-FR" dirty="0">
                <a:solidFill>
                  <a:srgbClr val="17375E"/>
                </a:solidFill>
                <a:cs typeface="Times New Roman" pitchFamily="18" charset="0"/>
              </a:rPr>
              <a:t> </a:t>
            </a:r>
            <a:r>
              <a:rPr lang="en-US" altLang="fr-FR" dirty="0">
                <a:solidFill>
                  <a:schemeClr val="tx1"/>
                </a:solidFill>
                <a:cs typeface="Times New Roman" pitchFamily="18" charset="0"/>
              </a:rPr>
              <a:t>:  NL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279651" y="3933825"/>
            <a:ext cx="3394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charset="0"/>
                <a:cs typeface="Calibri"/>
              </a:rPr>
              <a:t>Values in our patient :</a:t>
            </a:r>
            <a:endParaRPr lang="fr-FR" sz="2800" dirty="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03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-71438"/>
            <a:ext cx="8929688" cy="1143001"/>
          </a:xfrm>
        </p:spPr>
        <p:txBody>
          <a:bodyPr/>
          <a:lstStyle/>
          <a:p>
            <a:pPr eaLnBrk="1" hangingPunct="1">
              <a:defRPr/>
            </a:pPr>
            <a:r>
              <a:rPr lang="fr-BE" sz="2800" b="1" dirty="0">
                <a:solidFill>
                  <a:srgbClr val="CC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DIFFERENTIAL  DIAGNOSIS   OF B- LYMPHOCYTOSIS</a:t>
            </a:r>
            <a:endParaRPr lang="en-US" sz="2800" b="1" dirty="0">
              <a:solidFill>
                <a:srgbClr val="CC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361475" name="Group 3"/>
          <p:cNvGraphicFramePr>
            <a:graphicFrameLocks noGrp="1"/>
          </p:cNvGraphicFramePr>
          <p:nvPr/>
        </p:nvGraphicFramePr>
        <p:xfrm>
          <a:off x="2063751" y="754063"/>
          <a:ext cx="8328025" cy="5923674"/>
        </p:xfrm>
        <a:graphic>
          <a:graphicData uri="http://schemas.openxmlformats.org/drawingml/2006/table">
            <a:tbl>
              <a:tblPr/>
              <a:tblGrid>
                <a:gridCol w="155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17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00124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Chronic lymphocytic LK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CLL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Hairy cell LK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altLang="fr-FR" sz="1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HCL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Prolymphocytic LK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</a:t>
                      </a: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PLL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Follicular Lymphoma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altLang="fr-FR" sz="1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altLang="fr-FR" sz="1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F NHL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Mantle Cell Lymphomas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MCL*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Splenic vilous lymphomas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5EB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SVL</a:t>
                      </a:r>
                      <a:endParaRPr kumimoji="0" lang="en-US" altLang="fr-FR" sz="2000" b="1" i="0" u="none" strike="noStrike" cap="none" normalizeH="0" baseline="30000">
                        <a:ln>
                          <a:noFill/>
                        </a:ln>
                        <a:solidFill>
                          <a:srgbClr val="005EB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  <a:sym typeface="WP MathA" pitchFamily="2" charset="2"/>
                        </a:rPr>
                        <a:t>↑↑</a:t>
                      </a: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  <a:sym typeface="WP MathA" pitchFamily="2" charset="2"/>
                        </a:rPr>
                        <a:t> lympho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11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Spleen 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+/-</a:t>
                      </a: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  <a:sym typeface="WP MathA" pitchFamily="2" charset="2"/>
                        </a:rPr>
                        <a:t>+/-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  <a:sym typeface="WP MathA" pitchFamily="2" charset="2"/>
                        </a:rPr>
                        <a:t>+/-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2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CD19 </a:t>
                      </a:r>
                      <a:endParaRPr kumimoji="0" lang="en-US" altLang="fr-F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 </a:t>
                      </a: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  <a:sym typeface="WP MathA" pitchFamily="2" charset="2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11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CD5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-/+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11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CD23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-/+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11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CD10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  <a:sym typeface="WP MathA" pitchFamily="2" charset="2"/>
                        </a:rPr>
                        <a:t>-</a:t>
                      </a: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13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CD11c </a:t>
                      </a:r>
                      <a:endParaRPr kumimoji="0" lang="en-US" altLang="fr-F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  <a:sym typeface="WP MathA" pitchFamily="2" charset="2"/>
                        </a:rPr>
                        <a:t>+/-</a:t>
                      </a: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7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FMC7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 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  <a:sym typeface="WP MathA" pitchFamily="2" charset="2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7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CD103/25 </a:t>
                      </a:r>
                      <a:endParaRPr kumimoji="0" lang="en-US" altLang="fr-F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MS PGothic" pitchFamily="34" charset="-128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MS PGothic" pitchFamily="34" charset="-128"/>
                          <a:sym typeface="WP MathA" pitchFamily="2" charset="2"/>
                        </a:rPr>
                        <a:t>-/+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Oval 1"/>
          <p:cNvSpPr/>
          <p:nvPr/>
        </p:nvSpPr>
        <p:spPr>
          <a:xfrm>
            <a:off x="9120336" y="1529408"/>
            <a:ext cx="1224136" cy="532859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736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5889"/>
            <a:ext cx="8229600" cy="490537"/>
          </a:xfrm>
        </p:spPr>
        <p:txBody>
          <a:bodyPr>
            <a:normAutofit/>
          </a:bodyPr>
          <a:lstStyle/>
          <a:p>
            <a:r>
              <a:rPr lang="fr-BE" altLang="fr-FR" sz="2800" b="1">
                <a:solidFill>
                  <a:srgbClr val="CC0000"/>
                </a:solidFill>
                <a:latin typeface="Arial" pitchFamily="34" charset="0"/>
              </a:rPr>
              <a:t>Mature T-cell lymphoproliferative disorders</a:t>
            </a:r>
            <a:r>
              <a:rPr lang="fr-BE" altLang="fr-FR" sz="1800">
                <a:latin typeface="Arial" pitchFamily="34" charset="0"/>
              </a:rPr>
              <a:t> </a:t>
            </a:r>
            <a:endParaRPr lang="fr-FR" altLang="fr-FR" sz="1800">
              <a:latin typeface="Arial" pitchFamily="34" charset="0"/>
            </a:endParaRPr>
          </a:p>
        </p:txBody>
      </p:sp>
      <p:graphicFrame>
        <p:nvGraphicFramePr>
          <p:cNvPr id="100452" name="Group 100"/>
          <p:cNvGraphicFramePr>
            <a:graphicFrameLocks noGrp="1"/>
          </p:cNvGraphicFramePr>
          <p:nvPr>
            <p:ph idx="1"/>
          </p:nvPr>
        </p:nvGraphicFramePr>
        <p:xfrm>
          <a:off x="1992313" y="776289"/>
          <a:ext cx="8207374" cy="5173661"/>
        </p:xfrm>
        <a:graphic>
          <a:graphicData uri="http://schemas.openxmlformats.org/drawingml/2006/table">
            <a:tbl>
              <a:tblPr/>
              <a:tblGrid>
                <a:gridCol w="1101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1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1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12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Marker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T-LGLL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NK-LGLL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T-PLL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ATLL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SS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TdT*</a:t>
                      </a:r>
                      <a:endParaRPr kumimoji="0" 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CD2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+/-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CD7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-/+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-/+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CD8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-/+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CD16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CD25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-/+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CD56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-/+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149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Other 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CD11b+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CD16+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CD57+</a:t>
                      </a:r>
                      <a:endParaRPr kumimoji="0" lang="fr-F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</a:rPr>
                        <a:t>HTLV1+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</a:endParaRPr>
                    </a:p>
                  </a:txBody>
                  <a:tcPr marL="91423" marR="9142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888" name="Text Box 96"/>
          <p:cNvSpPr txBox="1">
            <a:spLocks noChangeArrowheads="1"/>
          </p:cNvSpPr>
          <p:nvPr/>
        </p:nvSpPr>
        <p:spPr bwMode="auto">
          <a:xfrm>
            <a:off x="1812925" y="5949950"/>
            <a:ext cx="88201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fr-BE" altLang="fr-FR" sz="1400">
                <a:solidFill>
                  <a:srgbClr val="003366"/>
                </a:solidFill>
                <a:latin typeface="Arial" pitchFamily="34" charset="0"/>
              </a:rPr>
              <a:t>T-LGLL, T-cell large granular lymphocyte leukemia; NK-LGLL, NK-cell large granular lymphocyte leukemia; T-PLL, T cell prolymphocytic leukemia; ATLL, adult T cell leukemia/lymphoma; SS, Serazy syndrome. *TdT : terminal deoxynucleotidyl transferase differentiates these cells from lymphoblasts of ALL</a:t>
            </a:r>
            <a:endParaRPr lang="fr-FR" altLang="fr-FR" sz="1400">
              <a:solidFill>
                <a:srgbClr val="003366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36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017713" y="1484313"/>
            <a:ext cx="8686800" cy="566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FontTx/>
              <a:buNone/>
            </a:pPr>
            <a:endParaRPr lang="fr-BE" altLang="fr-FR" dirty="0">
              <a:solidFill>
                <a:schemeClr val="hlink"/>
              </a:solidFill>
              <a:latin typeface="Trebuchet MS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r>
              <a:rPr lang="fr-BE" altLang="fr-FR" sz="2800" dirty="0">
                <a:solidFill>
                  <a:schemeClr val="tx1"/>
                </a:solidFill>
              </a:rPr>
              <a:t>Back </a:t>
            </a:r>
            <a:r>
              <a:rPr lang="fr-BE" altLang="fr-FR" sz="2800" dirty="0" err="1">
                <a:solidFill>
                  <a:schemeClr val="tx1"/>
                </a:solidFill>
              </a:rPr>
              <a:t>from</a:t>
            </a:r>
            <a:r>
              <a:rPr lang="fr-BE" altLang="fr-FR" sz="2800" dirty="0">
                <a:solidFill>
                  <a:schemeClr val="tx1"/>
                </a:solidFill>
              </a:rPr>
              <a:t> a </a:t>
            </a:r>
            <a:r>
              <a:rPr lang="fr-BE" altLang="fr-FR" sz="2800" dirty="0" err="1">
                <a:solidFill>
                  <a:schemeClr val="tx1"/>
                </a:solidFill>
              </a:rPr>
              <a:t>stay</a:t>
            </a:r>
            <a:r>
              <a:rPr lang="fr-BE" altLang="fr-FR" sz="2800" dirty="0">
                <a:solidFill>
                  <a:schemeClr val="tx1"/>
                </a:solidFill>
              </a:rPr>
              <a:t> in China for </a:t>
            </a:r>
            <a:r>
              <a:rPr lang="fr-BE" altLang="fr-FR" sz="2800" dirty="0" err="1">
                <a:solidFill>
                  <a:schemeClr val="tx1"/>
                </a:solidFill>
              </a:rPr>
              <a:t>professional</a:t>
            </a:r>
            <a:r>
              <a:rPr lang="fr-BE" altLang="fr-FR" sz="2800" dirty="0">
                <a:solidFill>
                  <a:schemeClr val="tx1"/>
                </a:solidFill>
              </a:rPr>
              <a:t>  </a:t>
            </a:r>
            <a:r>
              <a:rPr lang="fr-BE" altLang="fr-FR" sz="2800" dirty="0" err="1">
                <a:solidFill>
                  <a:schemeClr val="tx1"/>
                </a:solidFill>
              </a:rPr>
              <a:t>reasons</a:t>
            </a:r>
            <a:endParaRPr lang="fr-BE" altLang="fr-FR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endParaRPr lang="fr-BE" altLang="fr-FR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r>
              <a:rPr lang="fr-BE" altLang="fr-FR" sz="3200" dirty="0">
                <a:solidFill>
                  <a:schemeClr val="tx1"/>
                </a:solidFill>
              </a:rPr>
              <a:t>Complaints</a:t>
            </a:r>
            <a:r>
              <a:rPr lang="fr-BE" altLang="fr-FR" sz="2800" dirty="0">
                <a:solidFill>
                  <a:schemeClr val="tx1"/>
                </a:solidFill>
              </a:rPr>
              <a:t>  :   	</a:t>
            </a:r>
            <a:r>
              <a:rPr lang="fr-BE" altLang="fr-FR" dirty="0">
                <a:solidFill>
                  <a:schemeClr val="tx1"/>
                </a:solidFill>
              </a:rPr>
              <a:t>Fatigue, NS, </a:t>
            </a:r>
            <a:r>
              <a:rPr lang="fr-BE" altLang="fr-FR" dirty="0" err="1">
                <a:solidFill>
                  <a:schemeClr val="tx1"/>
                </a:solidFill>
              </a:rPr>
              <a:t>subT</a:t>
            </a:r>
            <a:r>
              <a:rPr lang="fr-BE" altLang="fr-FR" dirty="0">
                <a:solidFill>
                  <a:schemeClr val="tx1"/>
                </a:solidFill>
              </a:rPr>
              <a:t>° , </a:t>
            </a:r>
            <a:r>
              <a:rPr lang="fr-BE" altLang="fr-FR" dirty="0" err="1">
                <a:solidFill>
                  <a:schemeClr val="tx1"/>
                </a:solidFill>
              </a:rPr>
              <a:t>Weight</a:t>
            </a:r>
            <a:r>
              <a:rPr lang="fr-BE" altLang="fr-FR" dirty="0">
                <a:solidFill>
                  <a:schemeClr val="tx1"/>
                </a:solidFill>
              </a:rPr>
              <a:t> </a:t>
            </a:r>
            <a:r>
              <a:rPr lang="fr-BE" altLang="fr-FR" dirty="0" err="1">
                <a:solidFill>
                  <a:schemeClr val="tx1"/>
                </a:solidFill>
              </a:rPr>
              <a:t>loss</a:t>
            </a:r>
            <a:r>
              <a:rPr lang="fr-BE" altLang="fr-FR" dirty="0">
                <a:solidFill>
                  <a:schemeClr val="tx1"/>
                </a:solidFill>
              </a:rPr>
              <a:t>  +/- 2kg, 				No </a:t>
            </a:r>
            <a:r>
              <a:rPr lang="fr-BE" altLang="fr-FR" dirty="0" err="1">
                <a:solidFill>
                  <a:schemeClr val="tx1"/>
                </a:solidFill>
              </a:rPr>
              <a:t>pruritus</a:t>
            </a:r>
            <a:r>
              <a:rPr lang="fr-BE" altLang="fr-FR" dirty="0">
                <a:solidFill>
                  <a:schemeClr val="tx1"/>
                </a:solidFill>
              </a:rPr>
              <a:t> , no  </a:t>
            </a:r>
            <a:r>
              <a:rPr lang="fr-BE" altLang="fr-FR" dirty="0" err="1">
                <a:solidFill>
                  <a:schemeClr val="tx1"/>
                </a:solidFill>
              </a:rPr>
              <a:t>diarrhea</a:t>
            </a:r>
            <a:r>
              <a:rPr lang="fr-BE" altLang="fr-FR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r>
              <a:rPr lang="fr-BE" altLang="fr-FR" sz="3200" dirty="0" err="1">
                <a:solidFill>
                  <a:schemeClr val="tx1"/>
                </a:solidFill>
              </a:rPr>
              <a:t>Past</a:t>
            </a:r>
            <a:r>
              <a:rPr lang="fr-BE" altLang="fr-FR" sz="3200" dirty="0">
                <a:solidFill>
                  <a:schemeClr val="tx1"/>
                </a:solidFill>
              </a:rPr>
              <a:t> </a:t>
            </a:r>
            <a:r>
              <a:rPr lang="fr-BE" altLang="fr-FR" sz="3200" dirty="0" err="1">
                <a:solidFill>
                  <a:schemeClr val="tx1"/>
                </a:solidFill>
              </a:rPr>
              <a:t>history</a:t>
            </a:r>
            <a:r>
              <a:rPr lang="fr-BE" altLang="fr-FR" sz="3200" dirty="0">
                <a:solidFill>
                  <a:schemeClr val="tx1"/>
                </a:solidFill>
              </a:rPr>
              <a:t> </a:t>
            </a:r>
            <a:r>
              <a:rPr lang="fr-BE" altLang="fr-FR" sz="2800" dirty="0">
                <a:solidFill>
                  <a:schemeClr val="tx1"/>
                </a:solidFill>
              </a:rPr>
              <a:t> :   </a:t>
            </a:r>
            <a:r>
              <a:rPr lang="fr-BE" altLang="fr-FR" sz="2800" dirty="0" err="1">
                <a:solidFill>
                  <a:schemeClr val="tx1"/>
                </a:solidFill>
              </a:rPr>
              <a:t>unremarkable</a:t>
            </a:r>
            <a:endParaRPr lang="fr-BE" altLang="fr-FR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r>
              <a:rPr lang="fr-BE" altLang="fr-FR" sz="3200" dirty="0" err="1">
                <a:solidFill>
                  <a:schemeClr val="tx1"/>
                </a:solidFill>
              </a:rPr>
              <a:t>Treatment</a:t>
            </a:r>
            <a:r>
              <a:rPr lang="fr-BE" altLang="fr-FR" sz="2800" dirty="0">
                <a:solidFill>
                  <a:schemeClr val="tx1"/>
                </a:solidFill>
              </a:rPr>
              <a:t> :   none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r>
              <a:rPr lang="fr-BE" altLang="fr-FR" sz="3200" dirty="0" err="1">
                <a:solidFill>
                  <a:schemeClr val="tx1"/>
                </a:solidFill>
              </a:rPr>
              <a:t>Alcohol</a:t>
            </a:r>
            <a:r>
              <a:rPr lang="fr-BE" altLang="fr-FR" sz="3200" dirty="0">
                <a:solidFill>
                  <a:schemeClr val="tx1"/>
                </a:solidFill>
              </a:rPr>
              <a:t> / </a:t>
            </a:r>
            <a:r>
              <a:rPr lang="fr-BE" altLang="fr-FR" sz="3200" dirty="0" err="1">
                <a:solidFill>
                  <a:schemeClr val="tx1"/>
                </a:solidFill>
              </a:rPr>
              <a:t>tabacco</a:t>
            </a:r>
            <a:r>
              <a:rPr lang="fr-BE" altLang="fr-FR" sz="3200" dirty="0">
                <a:solidFill>
                  <a:schemeClr val="tx1"/>
                </a:solidFill>
              </a:rPr>
              <a:t>  </a:t>
            </a:r>
            <a:r>
              <a:rPr lang="fr-BE" altLang="fr-FR" sz="2800" dirty="0">
                <a:solidFill>
                  <a:schemeClr val="tx1"/>
                </a:solidFill>
              </a:rPr>
              <a:t>:   </a:t>
            </a:r>
            <a:r>
              <a:rPr lang="fr-BE" altLang="fr-FR" sz="2800" dirty="0" err="1">
                <a:solidFill>
                  <a:schemeClr val="tx1"/>
                </a:solidFill>
              </a:rPr>
              <a:t>moderate</a:t>
            </a:r>
            <a:endParaRPr lang="fr-BE" altLang="fr-FR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Tx/>
              <a:buFontTx/>
              <a:buNone/>
            </a:pPr>
            <a:r>
              <a:rPr lang="fr-BE" altLang="fr-FR" sz="3200" dirty="0" err="1">
                <a:solidFill>
                  <a:schemeClr val="tx1"/>
                </a:solidFill>
              </a:rPr>
              <a:t>Phys</a:t>
            </a:r>
            <a:r>
              <a:rPr lang="fr-BE" altLang="fr-FR" sz="3200" dirty="0">
                <a:solidFill>
                  <a:schemeClr val="tx1"/>
                </a:solidFill>
              </a:rPr>
              <a:t> Exam  </a:t>
            </a:r>
            <a:r>
              <a:rPr lang="fr-BE" altLang="fr-FR" sz="2800" dirty="0">
                <a:solidFill>
                  <a:schemeClr val="tx1"/>
                </a:solidFill>
              </a:rPr>
              <a:t>:  5 cm </a:t>
            </a:r>
            <a:r>
              <a:rPr lang="fr-BE" altLang="fr-FR" sz="2800" dirty="0" err="1">
                <a:solidFill>
                  <a:schemeClr val="tx1"/>
                </a:solidFill>
              </a:rPr>
              <a:t>diameter</a:t>
            </a:r>
            <a:r>
              <a:rPr lang="fr-BE" altLang="fr-FR" sz="2800" dirty="0">
                <a:solidFill>
                  <a:schemeClr val="tx1"/>
                </a:solidFill>
              </a:rPr>
              <a:t> </a:t>
            </a:r>
            <a:r>
              <a:rPr lang="fr-BE" altLang="fr-FR" sz="2800" dirty="0" err="1">
                <a:solidFill>
                  <a:schemeClr val="tx1"/>
                </a:solidFill>
              </a:rPr>
              <a:t>left</a:t>
            </a:r>
            <a:r>
              <a:rPr lang="fr-BE" altLang="fr-FR" sz="2800" dirty="0">
                <a:solidFill>
                  <a:schemeClr val="tx1"/>
                </a:solidFill>
              </a:rPr>
              <a:t>  </a:t>
            </a:r>
            <a:r>
              <a:rPr lang="fr-BE" altLang="fr-FR" sz="2800" dirty="0" err="1">
                <a:solidFill>
                  <a:schemeClr val="tx1"/>
                </a:solidFill>
              </a:rPr>
              <a:t>Sub-clavicular</a:t>
            </a:r>
            <a:r>
              <a:rPr lang="fr-BE" altLang="fr-FR" sz="2800" dirty="0">
                <a:solidFill>
                  <a:schemeClr val="tx1"/>
                </a:solidFill>
              </a:rPr>
              <a:t> LN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Tx/>
              <a:buFontTx/>
              <a:buNone/>
            </a:pPr>
            <a:endParaRPr lang="fr-BE" altLang="fr-FR" sz="2800" dirty="0">
              <a:solidFill>
                <a:srgbClr val="37609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95801" y="476673"/>
            <a:ext cx="4071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CASE 3:  ♂ 23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years</a:t>
            </a:r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old</a:t>
            </a:r>
            <a:endParaRPr lang="fr-FR" sz="32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5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363" name="Group 3"/>
          <p:cNvGraphicFramePr>
            <a:graphicFrameLocks noGrp="1"/>
          </p:cNvGraphicFramePr>
          <p:nvPr/>
        </p:nvGraphicFramePr>
        <p:xfrm>
          <a:off x="1828800" y="1617664"/>
          <a:ext cx="3886200" cy="4394201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8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BLOOD CELL COUNT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19.6</a:t>
                      </a:r>
                      <a:r>
                        <a:rPr kumimoji="0" lang="fr-BE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+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WBC (10</a:t>
                      </a:r>
                      <a:r>
                        <a:rPr kumimoji="0" lang="fr-BE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/L)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4.3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RBC (10</a:t>
                      </a:r>
                      <a:r>
                        <a:rPr kumimoji="0" lang="fr-BE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/L)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12.8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Hb (g/dl)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37.7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Hct (%)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88.5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MCV (fl)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29.6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MCH(pg)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33.9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MCCH (g/L)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6.6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MPV (fl)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473.000</a:t>
                      </a:r>
                      <a:r>
                        <a:rPr kumimoji="0" lang="fr-BE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+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Platelets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71401" name="Group 41"/>
          <p:cNvGraphicFramePr>
            <a:graphicFrameLocks noGrp="1"/>
          </p:cNvGraphicFramePr>
          <p:nvPr/>
        </p:nvGraphicFramePr>
        <p:xfrm>
          <a:off x="6143932" y="1628801"/>
          <a:ext cx="4343400" cy="4585655"/>
        </p:xfrm>
        <a:graphic>
          <a:graphicData uri="http://schemas.openxmlformats.org/drawingml/2006/table">
            <a:tbl>
              <a:tblPr/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119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Differential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(%)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Blasts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1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Myelocytes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1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Métamyelocytes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2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Non segmented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5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66.2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Neutrophils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5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7.9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Lymphocytes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1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7.3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Monocytes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1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18.3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Eosinophils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831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0.6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Basophils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71445" name="Line 85"/>
          <p:cNvSpPr>
            <a:spLocks noChangeShapeType="1"/>
          </p:cNvSpPr>
          <p:nvPr/>
        </p:nvSpPr>
        <p:spPr bwMode="auto">
          <a:xfrm>
            <a:off x="1143000" y="2667000"/>
            <a:ext cx="838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1446" name="Line 86"/>
          <p:cNvSpPr>
            <a:spLocks noChangeShapeType="1"/>
          </p:cNvSpPr>
          <p:nvPr/>
        </p:nvSpPr>
        <p:spPr bwMode="auto">
          <a:xfrm>
            <a:off x="1295400" y="5791200"/>
            <a:ext cx="838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1447" name="Line 87"/>
          <p:cNvSpPr>
            <a:spLocks noChangeShapeType="1"/>
          </p:cNvSpPr>
          <p:nvPr/>
        </p:nvSpPr>
        <p:spPr bwMode="auto">
          <a:xfrm>
            <a:off x="5692977" y="4077072"/>
            <a:ext cx="838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1448" name="Line 88"/>
          <p:cNvSpPr>
            <a:spLocks noChangeShapeType="1"/>
          </p:cNvSpPr>
          <p:nvPr/>
        </p:nvSpPr>
        <p:spPr bwMode="auto">
          <a:xfrm>
            <a:off x="5638800" y="4941168"/>
            <a:ext cx="838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71449" name="Line 89"/>
          <p:cNvSpPr>
            <a:spLocks noChangeShapeType="1"/>
          </p:cNvSpPr>
          <p:nvPr/>
        </p:nvSpPr>
        <p:spPr bwMode="auto">
          <a:xfrm>
            <a:off x="5638800" y="5517232"/>
            <a:ext cx="838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95801" y="476673"/>
            <a:ext cx="4071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CASE 3:  ♂ 23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years</a:t>
            </a:r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old</a:t>
            </a:r>
            <a:endParaRPr lang="fr-FR" sz="32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6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445" grpId="0" animBg="1"/>
      <p:bldP spid="271446" grpId="0" animBg="1"/>
      <p:bldP spid="271447" grpId="0" animBg="1"/>
      <p:bldP spid="271448" grpId="0" animBg="1"/>
      <p:bldP spid="27144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68514" y="269875"/>
            <a:ext cx="81311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BE" alt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Causes of Eosinophilia </a:t>
            </a:r>
            <a:br>
              <a:rPr lang="fr-BE" alt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r-BE" altLang="fr-FR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Mild &gt; 500,   Moderate &gt;1500,   high &gt;5000/ul</a:t>
            </a:r>
            <a:br>
              <a:rPr lang="fr-BE" altLang="fr-F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fr-FR" altLang="fr-FR" sz="2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412875"/>
            <a:ext cx="8391525" cy="485775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b="1" dirty="0">
                <a:solidFill>
                  <a:srgbClr val="0000FF"/>
                </a:solidFill>
              </a:rPr>
              <a:t>Allergies </a:t>
            </a:r>
            <a:r>
              <a:rPr lang="fr-BE" altLang="fr-FR" b="1" dirty="0">
                <a:solidFill>
                  <a:srgbClr val="93B7FF"/>
                </a:solidFill>
              </a:rPr>
              <a:t> </a:t>
            </a:r>
            <a:r>
              <a:rPr lang="fr-BE" altLang="fr-FR" sz="2000" dirty="0"/>
              <a:t>(</a:t>
            </a:r>
            <a:r>
              <a:rPr lang="en-GB" altLang="fr-FR" sz="2000" dirty="0"/>
              <a:t>industrialised</a:t>
            </a:r>
            <a:r>
              <a:rPr lang="fr-BE" altLang="fr-FR" sz="2000" dirty="0"/>
              <a:t> countries)</a:t>
            </a:r>
          </a:p>
          <a:p>
            <a:pPr lvl="1" eaLnBrk="1" hangingPunct="1"/>
            <a:r>
              <a:rPr lang="fr-BE" altLang="fr-FR" sz="2000" b="1" dirty="0" err="1"/>
              <a:t>atopia</a:t>
            </a:r>
            <a:endParaRPr lang="fr-BE" altLang="fr-FR" sz="2000" b="1" dirty="0"/>
          </a:p>
          <a:p>
            <a:pPr lvl="1" eaLnBrk="1" hangingPunct="1"/>
            <a:r>
              <a:rPr lang="fr-BE" altLang="fr-FR" sz="2000" b="1" dirty="0"/>
              <a:t>Drug  (Il-2 </a:t>
            </a:r>
            <a:r>
              <a:rPr lang="fr-BE" altLang="fr-FR" sz="2000" b="1" dirty="0" err="1"/>
              <a:t>treatment</a:t>
            </a:r>
            <a:r>
              <a:rPr lang="fr-BE" altLang="fr-FR" sz="2000" b="1" dirty="0"/>
              <a:t>) </a:t>
            </a:r>
          </a:p>
          <a:p>
            <a:pPr eaLnBrk="1" hangingPunct="1"/>
            <a:r>
              <a:rPr lang="fr-BE" altLang="fr-FR" b="1" dirty="0" err="1">
                <a:solidFill>
                  <a:srgbClr val="0000FF"/>
                </a:solidFill>
              </a:rPr>
              <a:t>Parasitosis</a:t>
            </a:r>
            <a:r>
              <a:rPr lang="fr-BE" altLang="fr-FR" b="1" dirty="0">
                <a:solidFill>
                  <a:srgbClr val="0000FF"/>
                </a:solidFill>
              </a:rPr>
              <a:t> </a:t>
            </a:r>
            <a:r>
              <a:rPr lang="fr-BE" altLang="fr-FR" dirty="0">
                <a:solidFill>
                  <a:srgbClr val="0000FF"/>
                </a:solidFill>
              </a:rPr>
              <a:t> </a:t>
            </a:r>
            <a:r>
              <a:rPr lang="fr-BE" altLang="fr-FR" sz="2000" dirty="0"/>
              <a:t>(</a:t>
            </a:r>
            <a:r>
              <a:rPr lang="fr-BE" altLang="fr-FR" sz="2000" dirty="0" err="1"/>
              <a:t>especially</a:t>
            </a:r>
            <a:r>
              <a:rPr lang="fr-BE" altLang="fr-FR" sz="2000" dirty="0"/>
              <a:t> in </a:t>
            </a:r>
            <a:r>
              <a:rPr lang="fr-BE" altLang="fr-FR" sz="2000" dirty="0" err="1"/>
              <a:t>developing</a:t>
            </a:r>
            <a:r>
              <a:rPr lang="fr-BE" altLang="fr-FR" sz="2000" dirty="0"/>
              <a:t> countries)</a:t>
            </a:r>
          </a:p>
          <a:p>
            <a:pPr eaLnBrk="1" hangingPunct="1"/>
            <a:r>
              <a:rPr lang="fr-BE" altLang="fr-FR" b="1" dirty="0" err="1">
                <a:solidFill>
                  <a:srgbClr val="0000FF"/>
                </a:solidFill>
              </a:rPr>
              <a:t>Neoplasia</a:t>
            </a:r>
            <a:endParaRPr lang="fr-BE" altLang="fr-FR" b="1" dirty="0">
              <a:solidFill>
                <a:srgbClr val="0000FF"/>
              </a:solidFill>
            </a:endParaRPr>
          </a:p>
          <a:p>
            <a:pPr lvl="1" eaLnBrk="1" hangingPunct="1"/>
            <a:r>
              <a:rPr lang="fr-BE" altLang="fr-FR" sz="2000" b="1" dirty="0"/>
              <a:t>Hematological</a:t>
            </a:r>
          </a:p>
          <a:p>
            <a:pPr lvl="1" eaLnBrk="1" hangingPunct="1"/>
            <a:r>
              <a:rPr lang="fr-BE" altLang="fr-FR" sz="2000" dirty="0"/>
              <a:t>- clonal </a:t>
            </a:r>
            <a:r>
              <a:rPr lang="fr-BE" altLang="fr-FR" sz="2000" dirty="0" err="1"/>
              <a:t>eosinophilia</a:t>
            </a:r>
            <a:r>
              <a:rPr lang="fr-BE" altLang="fr-FR" sz="2000" dirty="0"/>
              <a:t> in </a:t>
            </a:r>
            <a:r>
              <a:rPr lang="fr-BE" altLang="fr-FR" sz="2000" dirty="0" err="1"/>
              <a:t>myeloid</a:t>
            </a:r>
            <a:r>
              <a:rPr lang="fr-BE" altLang="fr-FR" sz="2000" dirty="0"/>
              <a:t> pathologies </a:t>
            </a:r>
          </a:p>
          <a:p>
            <a:pPr lvl="1" eaLnBrk="1" hangingPunct="1"/>
            <a:r>
              <a:rPr lang="fr-BE" altLang="fr-FR" sz="2000" dirty="0"/>
              <a:t>- </a:t>
            </a:r>
            <a:r>
              <a:rPr lang="fr-BE" altLang="fr-FR" sz="2000" dirty="0" err="1"/>
              <a:t>Polyclonal</a:t>
            </a:r>
            <a:r>
              <a:rPr lang="fr-BE" altLang="fr-FR" sz="2000" dirty="0"/>
              <a:t> </a:t>
            </a:r>
            <a:r>
              <a:rPr lang="fr-BE" altLang="fr-FR" sz="2000" dirty="0" err="1"/>
              <a:t>paraneoplasic</a:t>
            </a:r>
            <a:r>
              <a:rPr lang="fr-BE" altLang="fr-FR" sz="2000" dirty="0"/>
              <a:t> </a:t>
            </a:r>
            <a:r>
              <a:rPr lang="fr-BE" altLang="fr-FR" sz="2000" dirty="0" err="1"/>
              <a:t>eosinophilia</a:t>
            </a:r>
            <a:r>
              <a:rPr lang="fr-BE" altLang="fr-FR" sz="2000" dirty="0"/>
              <a:t>  in </a:t>
            </a:r>
            <a:r>
              <a:rPr lang="fr-BE" altLang="fr-FR" sz="2000" dirty="0" err="1"/>
              <a:t>lymphoid</a:t>
            </a:r>
            <a:r>
              <a:rPr lang="fr-BE" altLang="fr-FR" sz="2000" dirty="0"/>
              <a:t> pathologies </a:t>
            </a:r>
          </a:p>
          <a:p>
            <a:pPr lvl="1" eaLnBrk="1" hangingPunct="1"/>
            <a:r>
              <a:rPr lang="fr-BE" altLang="fr-FR" sz="2000" b="1" dirty="0"/>
              <a:t>Solid </a:t>
            </a:r>
            <a:r>
              <a:rPr lang="fr-BE" altLang="fr-FR" sz="2000" b="1" dirty="0" err="1"/>
              <a:t>tumors</a:t>
            </a:r>
            <a:r>
              <a:rPr lang="fr-BE" altLang="fr-FR" sz="2000" dirty="0"/>
              <a:t> (</a:t>
            </a:r>
            <a:r>
              <a:rPr lang="fr-BE" altLang="fr-FR" sz="2000" dirty="0" err="1"/>
              <a:t>uterus</a:t>
            </a:r>
            <a:r>
              <a:rPr lang="fr-BE" altLang="fr-FR" sz="2000" dirty="0"/>
              <a:t>, </a:t>
            </a:r>
            <a:r>
              <a:rPr lang="fr-BE" altLang="fr-FR" sz="2000" dirty="0" err="1"/>
              <a:t>lung</a:t>
            </a:r>
            <a:r>
              <a:rPr lang="fr-BE" altLang="fr-FR" sz="2000" dirty="0"/>
              <a:t>, colon)</a:t>
            </a:r>
            <a:endParaRPr lang="fr-BE" altLang="fr-FR" sz="2000" dirty="0">
              <a:solidFill>
                <a:srgbClr val="0000FF"/>
              </a:solidFill>
            </a:endParaRPr>
          </a:p>
          <a:p>
            <a:pPr eaLnBrk="1" hangingPunct="1"/>
            <a:r>
              <a:rPr lang="fr-BE" altLang="fr-FR" b="1" dirty="0" err="1">
                <a:solidFill>
                  <a:srgbClr val="0000FF"/>
                </a:solidFill>
              </a:rPr>
              <a:t>Idiopathic</a:t>
            </a:r>
            <a:r>
              <a:rPr lang="fr-BE" altLang="fr-FR" sz="2000" b="1" dirty="0">
                <a:solidFill>
                  <a:srgbClr val="0000FF"/>
                </a:solidFill>
              </a:rPr>
              <a:t>  </a:t>
            </a:r>
            <a:r>
              <a:rPr lang="fr-BE" altLang="fr-FR" sz="2000" b="1" dirty="0"/>
              <a:t>(SHE, GI </a:t>
            </a:r>
            <a:r>
              <a:rPr lang="fr-BE" altLang="fr-FR" sz="2000" b="1" dirty="0" err="1"/>
              <a:t>eosinophilia</a:t>
            </a:r>
            <a:r>
              <a:rPr lang="fr-BE" altLang="fr-FR" sz="2000" b="1" dirty="0"/>
              <a:t>, Eos </a:t>
            </a:r>
            <a:r>
              <a:rPr lang="fr-BE" altLang="fr-FR" sz="2000" b="1" dirty="0" err="1"/>
              <a:t>pneumonia</a:t>
            </a:r>
            <a:r>
              <a:rPr lang="fr-BE" altLang="fr-FR" sz="2000" b="1" dirty="0"/>
              <a:t>, </a:t>
            </a:r>
            <a:r>
              <a:rPr lang="fr-BE" altLang="fr-FR" sz="2000" b="1" dirty="0" err="1">
                <a:solidFill>
                  <a:srgbClr val="17375E"/>
                </a:solidFill>
              </a:rPr>
              <a:t>Eosinophilic</a:t>
            </a:r>
            <a:r>
              <a:rPr lang="fr-BE" altLang="fr-FR" sz="2000" b="1" dirty="0">
                <a:solidFill>
                  <a:srgbClr val="17375E"/>
                </a:solidFill>
              </a:rPr>
              <a:t> </a:t>
            </a:r>
            <a:r>
              <a:rPr lang="fr-BE" altLang="fr-FR" sz="2000" b="1" dirty="0" err="1">
                <a:solidFill>
                  <a:srgbClr val="17375E"/>
                </a:solidFill>
              </a:rPr>
              <a:t>Fasceitis</a:t>
            </a:r>
            <a:r>
              <a:rPr lang="fr-BE" altLang="fr-FR" sz="2000" b="1" dirty="0"/>
              <a:t>)</a:t>
            </a:r>
          </a:p>
          <a:p>
            <a:pPr eaLnBrk="1" hangingPunct="1"/>
            <a:r>
              <a:rPr lang="fr-BE" altLang="fr-FR" b="1" dirty="0">
                <a:solidFill>
                  <a:srgbClr val="0000FF"/>
                </a:solidFill>
              </a:rPr>
              <a:t>AI </a:t>
            </a:r>
            <a:r>
              <a:rPr lang="fr-BE" altLang="fr-FR" b="1" dirty="0" err="1">
                <a:solidFill>
                  <a:srgbClr val="0000FF"/>
                </a:solidFill>
              </a:rPr>
              <a:t>Diseases</a:t>
            </a:r>
            <a:r>
              <a:rPr lang="fr-BE" altLang="fr-FR" b="1" dirty="0">
                <a:solidFill>
                  <a:srgbClr val="0000FF"/>
                </a:solidFill>
              </a:rPr>
              <a:t> </a:t>
            </a:r>
            <a:r>
              <a:rPr lang="fr-BE" altLang="fr-FR" sz="2000" b="1" dirty="0">
                <a:solidFill>
                  <a:srgbClr val="0000FF"/>
                </a:solidFill>
              </a:rPr>
              <a:t>(</a:t>
            </a:r>
            <a:r>
              <a:rPr lang="fr-BE" altLang="fr-FR" sz="2000" b="1" dirty="0" err="1">
                <a:solidFill>
                  <a:srgbClr val="0000FF"/>
                </a:solidFill>
              </a:rPr>
              <a:t>Churg</a:t>
            </a:r>
            <a:r>
              <a:rPr lang="fr-BE" altLang="fr-FR" sz="2000" b="1" dirty="0">
                <a:solidFill>
                  <a:srgbClr val="0000FF"/>
                </a:solidFill>
              </a:rPr>
              <a:t>-Strauss </a:t>
            </a:r>
            <a:r>
              <a:rPr lang="fr-BE" altLang="fr-FR" sz="2000" b="1" dirty="0" err="1">
                <a:solidFill>
                  <a:srgbClr val="0000FF"/>
                </a:solidFill>
              </a:rPr>
              <a:t>Vasculitis</a:t>
            </a:r>
            <a:r>
              <a:rPr lang="fr-BE" altLang="fr-FR" sz="2000" b="1" dirty="0">
                <a:solidFill>
                  <a:srgbClr val="0000FF"/>
                </a:solidFill>
              </a:rPr>
              <a:t> , </a:t>
            </a:r>
            <a:r>
              <a:rPr lang="fr-BE" altLang="fr-FR" sz="2000" b="1" dirty="0" err="1">
                <a:solidFill>
                  <a:srgbClr val="0000FF"/>
                </a:solidFill>
              </a:rPr>
              <a:t>Crohn</a:t>
            </a:r>
            <a:r>
              <a:rPr lang="fr-BE" altLang="fr-FR" sz="2000" b="1" dirty="0">
                <a:solidFill>
                  <a:srgbClr val="0000FF"/>
                </a:solidFill>
              </a:rPr>
              <a:t>, RA, Psoriasis….)</a:t>
            </a:r>
          </a:p>
          <a:p>
            <a:pPr lvl="1" eaLnBrk="1" hangingPunct="1"/>
            <a:endParaRPr lang="fr-BE" altLang="fr-FR" sz="2000" dirty="0">
              <a:latin typeface="Trebuchet MS" pitchFamily="34" charset="0"/>
            </a:endParaRPr>
          </a:p>
        </p:txBody>
      </p:sp>
      <p:pic>
        <p:nvPicPr>
          <p:cNvPr id="44036" name="Picture 1" descr="eosino p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1916113"/>
            <a:ext cx="1611313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7762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85750"/>
            <a:ext cx="91440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altLang="fr-FR" sz="4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Myeloproliferative</a:t>
            </a:r>
            <a:r>
              <a:rPr lang="fr-BE" altLang="fr-FR" sz="43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BE" altLang="fr-FR" sz="4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disorders</a:t>
            </a:r>
            <a:endParaRPr lang="fr-FR" altLang="fr-FR" sz="43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2211388" y="1500189"/>
            <a:ext cx="7772400" cy="5000625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fr-BE" altLang="fr-FR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« clonal » </a:t>
            </a:r>
            <a:r>
              <a:rPr lang="fr-BE" altLang="fr-FR" sz="40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hyperéosinophilia</a:t>
            </a:r>
            <a:endParaRPr lang="fr-BE" altLang="fr-FR" sz="40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eaLnBrk="1" hangingPunct="1">
              <a:defRPr/>
            </a:pPr>
            <a:r>
              <a:rPr lang="fr-BE" altLang="fr-FR" dirty="0" err="1">
                <a:latin typeface="Trebuchet MS" pitchFamily="34" charset="0"/>
              </a:rPr>
              <a:t>Chronic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myelomonocytic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leucemia</a:t>
            </a:r>
            <a:r>
              <a:rPr lang="fr-BE" altLang="fr-FR" dirty="0">
                <a:latin typeface="Trebuchet MS" pitchFamily="34" charset="0"/>
              </a:rPr>
              <a:t> (CMML) </a:t>
            </a:r>
          </a:p>
          <a:p>
            <a:pPr eaLnBrk="1" hangingPunct="1">
              <a:defRPr/>
            </a:pPr>
            <a:r>
              <a:rPr lang="fr-BE" altLang="fr-FR" dirty="0" err="1">
                <a:latin typeface="Trebuchet MS" pitchFamily="34" charset="0"/>
              </a:rPr>
              <a:t>Chronic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myeloid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leukemia</a:t>
            </a:r>
            <a:r>
              <a:rPr lang="fr-BE" altLang="fr-FR" dirty="0">
                <a:latin typeface="Trebuchet MS" pitchFamily="34" charset="0"/>
              </a:rPr>
              <a:t> (Caryotype, B12)</a:t>
            </a:r>
          </a:p>
          <a:p>
            <a:pPr eaLnBrk="1" hangingPunct="1">
              <a:defRPr/>
            </a:pPr>
            <a:r>
              <a:rPr lang="fr-BE" altLang="fr-FR" dirty="0" err="1">
                <a:latin typeface="Trebuchet MS" pitchFamily="34" charset="0"/>
              </a:rPr>
              <a:t>Systemic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mastocytosis</a:t>
            </a:r>
            <a:endParaRPr lang="fr-BE" altLang="fr-FR" dirty="0">
              <a:latin typeface="Trebuchet MS" pitchFamily="34" charset="0"/>
            </a:endParaRPr>
          </a:p>
          <a:p>
            <a:pPr eaLnBrk="1" hangingPunct="1">
              <a:defRPr/>
            </a:pPr>
            <a:r>
              <a:rPr lang="fr-BE" altLang="fr-FR" dirty="0" err="1">
                <a:latin typeface="Trebuchet MS" pitchFamily="34" charset="0"/>
              </a:rPr>
              <a:t>Chronic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eosinophilic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leucemia</a:t>
            </a:r>
            <a:endParaRPr lang="fr-BE" altLang="fr-FR" dirty="0">
              <a:latin typeface="Trebuchet MS" pitchFamily="34" charset="0"/>
            </a:endParaRPr>
          </a:p>
          <a:p>
            <a:pPr lvl="1" eaLnBrk="1" hangingPunct="1">
              <a:defRPr/>
            </a:pPr>
            <a:r>
              <a:rPr lang="fr-BE" altLang="fr-FR" dirty="0">
                <a:latin typeface="Trebuchet MS" pitchFamily="34" charset="0"/>
              </a:rPr>
              <a:t>Mature </a:t>
            </a:r>
            <a:r>
              <a:rPr lang="fr-BE" altLang="fr-FR" dirty="0" err="1">
                <a:latin typeface="Trebuchet MS" pitchFamily="34" charset="0"/>
              </a:rPr>
              <a:t>eosinophils</a:t>
            </a:r>
            <a:r>
              <a:rPr lang="fr-BE" altLang="fr-FR" dirty="0">
                <a:latin typeface="Trebuchet MS" pitchFamily="34" charset="0"/>
              </a:rPr>
              <a:t> in </a:t>
            </a:r>
            <a:r>
              <a:rPr lang="fr-BE" altLang="fr-FR" dirty="0" err="1">
                <a:latin typeface="Trebuchet MS" pitchFamily="34" charset="0"/>
              </a:rPr>
              <a:t>chronic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fase</a:t>
            </a:r>
            <a:endParaRPr lang="fr-BE" altLang="fr-FR" dirty="0">
              <a:latin typeface="Trebuchet MS" pitchFamily="34" charset="0"/>
            </a:endParaRPr>
          </a:p>
          <a:p>
            <a:pPr lvl="1" eaLnBrk="1" hangingPunct="1">
              <a:defRPr/>
            </a:pPr>
            <a:r>
              <a:rPr lang="fr-BE" altLang="fr-FR" dirty="0" err="1">
                <a:latin typeface="Trebuchet MS" pitchFamily="34" charset="0"/>
              </a:rPr>
              <a:t>Specific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cytogenetic</a:t>
            </a:r>
            <a:r>
              <a:rPr lang="fr-BE" altLang="fr-FR" dirty="0">
                <a:latin typeface="Trebuchet MS" pitchFamily="34" charset="0"/>
              </a:rPr>
              <a:t> </a:t>
            </a:r>
            <a:r>
              <a:rPr lang="fr-BE" altLang="fr-FR" dirty="0" err="1">
                <a:latin typeface="Trebuchet MS" pitchFamily="34" charset="0"/>
              </a:rPr>
              <a:t>abnormalities</a:t>
            </a:r>
            <a:r>
              <a:rPr lang="fr-BE" altLang="fr-FR" dirty="0">
                <a:latin typeface="Trebuchet MS" pitchFamily="34" charset="0"/>
              </a:rPr>
              <a:t> (FIP1L1/PDGF RA)</a:t>
            </a:r>
          </a:p>
          <a:p>
            <a:pPr lvl="1" eaLnBrk="1" hangingPunct="1">
              <a:defRPr/>
            </a:pPr>
            <a:r>
              <a:rPr lang="fr-BE" altLang="fr-FR" dirty="0" err="1">
                <a:latin typeface="Trebuchet MS" pitchFamily="34" charset="0"/>
              </a:rPr>
              <a:t>Blastic</a:t>
            </a:r>
            <a:r>
              <a:rPr lang="fr-BE" altLang="fr-FR" dirty="0">
                <a:latin typeface="Trebuchet MS" pitchFamily="34" charset="0"/>
              </a:rPr>
              <a:t> transformation</a:t>
            </a:r>
            <a:endParaRPr lang="fr-FR" altLang="fr-FR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802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388" y="357188"/>
            <a:ext cx="8964612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BE" altLang="fr-FR" sz="43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non-</a:t>
            </a:r>
            <a:r>
              <a:rPr lang="fr-BE" altLang="fr-FR" sz="4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myeloid</a:t>
            </a:r>
            <a:r>
              <a:rPr lang="fr-BE" altLang="fr-FR" sz="43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fr-BE" altLang="fr-FR" sz="4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disorders</a:t>
            </a:r>
            <a:endParaRPr lang="fr-FR" altLang="fr-FR" sz="43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952626" y="1571626"/>
            <a:ext cx="8501063" cy="52863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fr-BE" altLang="fr-FR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« </a:t>
            </a:r>
            <a:r>
              <a:rPr lang="fr-BE" altLang="fr-FR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polyclonal</a:t>
            </a:r>
            <a:r>
              <a:rPr lang="fr-BE" altLang="fr-FR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 » </a:t>
            </a:r>
            <a:r>
              <a:rPr lang="fr-BE" altLang="fr-FR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reactive</a:t>
            </a:r>
            <a:r>
              <a:rPr lang="fr-BE" altLang="fr-FR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 </a:t>
            </a:r>
            <a:r>
              <a:rPr lang="fr-BE" altLang="fr-FR" b="1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hypereosinophilia</a:t>
            </a:r>
            <a:endParaRPr lang="fr-BE" altLang="fr-FR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fr-BE" altLang="fr-FR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marL="0" indent="0">
              <a:buNone/>
              <a:defRPr/>
            </a:pPr>
            <a:r>
              <a:rPr lang="fr-BE" altLang="fr-FR" sz="4000" dirty="0">
                <a:latin typeface="Trebuchet MS" pitchFamily="34" charset="0"/>
              </a:rPr>
              <a:t>(non) Hodgkin </a:t>
            </a:r>
            <a:r>
              <a:rPr lang="fr-BE" altLang="fr-FR" sz="4000" dirty="0" err="1">
                <a:latin typeface="Trebuchet MS" pitchFamily="34" charset="0"/>
              </a:rPr>
              <a:t>lymphoma</a:t>
            </a:r>
            <a:r>
              <a:rPr lang="fr-BE" altLang="fr-FR" sz="4000" dirty="0">
                <a:latin typeface="Trebuchet MS" pitchFamily="34" charset="0"/>
              </a:rPr>
              <a:t> </a:t>
            </a:r>
          </a:p>
          <a:p>
            <a:pPr lvl="1">
              <a:lnSpc>
                <a:spcPct val="90000"/>
              </a:lnSpc>
              <a:defRPr/>
            </a:pPr>
            <a:r>
              <a:rPr lang="fr-BE" altLang="fr-FR" sz="3600" dirty="0">
                <a:latin typeface="Trebuchet MS" pitchFamily="34" charset="0"/>
              </a:rPr>
              <a:t>T </a:t>
            </a:r>
            <a:r>
              <a:rPr lang="fr-BE" altLang="fr-FR" sz="3600" dirty="0" err="1">
                <a:latin typeface="Trebuchet MS" pitchFamily="34" charset="0"/>
              </a:rPr>
              <a:t>cell</a:t>
            </a:r>
            <a:r>
              <a:rPr lang="fr-BE" altLang="fr-FR" sz="3600" dirty="0">
                <a:latin typeface="Trebuchet MS" pitchFamily="34" charset="0"/>
              </a:rPr>
              <a:t> </a:t>
            </a:r>
            <a:r>
              <a:rPr lang="fr-BE" altLang="fr-FR" sz="3600" dirty="0" err="1">
                <a:latin typeface="Trebuchet MS" pitchFamily="34" charset="0"/>
              </a:rPr>
              <a:t>lymphoma</a:t>
            </a:r>
            <a:r>
              <a:rPr lang="fr-BE" altLang="fr-FR" sz="3600" dirty="0">
                <a:latin typeface="Trebuchet MS" pitchFamily="34" charset="0"/>
              </a:rPr>
              <a:t> (TCR </a:t>
            </a:r>
            <a:r>
              <a:rPr lang="fr-BE" altLang="fr-FR" sz="3600" dirty="0" err="1">
                <a:latin typeface="Trebuchet MS" pitchFamily="34" charset="0"/>
              </a:rPr>
              <a:t>rearrgt</a:t>
            </a:r>
            <a:r>
              <a:rPr lang="fr-BE" altLang="fr-FR" sz="3600" dirty="0">
                <a:latin typeface="Trebuchet MS" pitchFamily="34" charset="0"/>
              </a:rPr>
              <a:t>, FACS, IgE)</a:t>
            </a:r>
          </a:p>
          <a:p>
            <a:pPr lvl="1">
              <a:lnSpc>
                <a:spcPct val="90000"/>
              </a:lnSpc>
              <a:defRPr/>
            </a:pPr>
            <a:r>
              <a:rPr lang="fr-BE" altLang="fr-FR" sz="3600" dirty="0">
                <a:latin typeface="Trebuchet MS" pitchFamily="34" charset="0"/>
              </a:rPr>
              <a:t>Skin </a:t>
            </a:r>
            <a:r>
              <a:rPr lang="fr-BE" altLang="fr-FR" sz="3600" dirty="0" err="1">
                <a:latin typeface="Trebuchet MS" pitchFamily="34" charset="0"/>
              </a:rPr>
              <a:t>lymphoma</a:t>
            </a:r>
            <a:r>
              <a:rPr lang="fr-BE" altLang="fr-FR" sz="3600" dirty="0">
                <a:latin typeface="Trebuchet MS" pitchFamily="34" charset="0"/>
              </a:rPr>
              <a:t> (CD4+), ATLL (HTVL1+)</a:t>
            </a:r>
            <a:endParaRPr lang="fr-FR" altLang="fr-FR" sz="3600" dirty="0">
              <a:latin typeface="Trebuchet MS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47528" y="2564904"/>
            <a:ext cx="8640960" cy="36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0" y="2127541"/>
            <a:ext cx="3744416" cy="44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~AUT0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64" y="1279526"/>
            <a:ext cx="5756275" cy="4094163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2387" name="Text Box 3"/>
          <p:cNvSpPr txBox="1">
            <a:spLocks noChangeArrowheads="1"/>
          </p:cNvSpPr>
          <p:nvPr/>
        </p:nvSpPr>
        <p:spPr bwMode="auto">
          <a:xfrm>
            <a:off x="1774825" y="5641975"/>
            <a:ext cx="8642350" cy="584200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rgbClr val="404040"/>
              </a:buClr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 sz="22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 sz="2000"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F5F4ED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404040"/>
              </a:buClr>
              <a:buFont typeface="Arial" pitchFamily="34" charset="0"/>
              <a:buChar char="•"/>
              <a:defRPr>
                <a:solidFill>
                  <a:srgbClr val="40404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fr-FR" sz="3200">
                <a:solidFill>
                  <a:srgbClr val="003399"/>
                </a:solidFill>
                <a:latin typeface="Trebuchet MS" pitchFamily="34" charset="0"/>
              </a:rPr>
              <a:t>Diagnosis</a:t>
            </a:r>
            <a:r>
              <a:rPr lang="fr-CA" altLang="fr-FR">
                <a:solidFill>
                  <a:srgbClr val="003399"/>
                </a:solidFill>
                <a:latin typeface="Trebuchet MS" pitchFamily="34" charset="0"/>
              </a:rPr>
              <a:t> : </a:t>
            </a:r>
            <a:r>
              <a:rPr lang="fr-CA" altLang="fr-FR" sz="2800">
                <a:solidFill>
                  <a:srgbClr val="FF0000"/>
                </a:solidFill>
                <a:latin typeface="Trebuchet MS" pitchFamily="34" charset="0"/>
              </a:rPr>
              <a:t>Hodgkin</a:t>
            </a:r>
            <a:r>
              <a:rPr lang="fr-CA" altLang="en-US" sz="2800">
                <a:solidFill>
                  <a:srgbClr val="FF0000"/>
                </a:solidFill>
                <a:latin typeface="Trebuchet MS" pitchFamily="34" charset="0"/>
              </a:rPr>
              <a:t>’</a:t>
            </a:r>
            <a:r>
              <a:rPr lang="fr-CA" altLang="fr-FR" sz="2800">
                <a:solidFill>
                  <a:srgbClr val="FF0000"/>
                </a:solidFill>
                <a:latin typeface="Trebuchet MS" pitchFamily="34" charset="0"/>
              </a:rPr>
              <a:t>s Lymphoma</a:t>
            </a:r>
            <a:endParaRPr lang="fr-FR" altLang="fr-FR">
              <a:solidFill>
                <a:srgbClr val="003399"/>
              </a:solidFill>
              <a:latin typeface="Trebuchet MS" pitchFamily="34" charset="0"/>
            </a:endParaRP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5356225" y="209551"/>
            <a:ext cx="3403600" cy="523875"/>
          </a:xfrm>
          <a:prstGeom prst="rect">
            <a:avLst/>
          </a:prstGeom>
          <a:noFill/>
          <a:ln w="28575">
            <a:solidFill>
              <a:srgbClr val="B00E3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>
                <a:solidFill>
                  <a:srgbClr val="93B7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Reed- Sternberg </a:t>
            </a:r>
            <a:r>
              <a:rPr lang="fr-FR" sz="2800" dirty="0" err="1">
                <a:solidFill>
                  <a:srgbClr val="93B7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cell</a:t>
            </a:r>
            <a:endParaRPr lang="fr-BE" sz="2800" dirty="0">
              <a:solidFill>
                <a:srgbClr val="93B7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 flipH="1">
            <a:off x="6096001" y="765175"/>
            <a:ext cx="1655763" cy="18732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063553" y="365065"/>
            <a:ext cx="30828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3:  ♂ 23 </a:t>
            </a:r>
            <a:r>
              <a:rPr lang="fr-FR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endParaRPr lang="fr-FR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82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7" grpId="0" animBg="1"/>
      <p:bldP spid="272388" grpId="0" animBg="1"/>
      <p:bldP spid="4710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1847850" y="1484314"/>
            <a:ext cx="89281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20000"/>
              </a:spcBef>
              <a:defRPr/>
            </a:pPr>
            <a:endParaRPr lang="fr-BE" altLang="fr-FR" sz="280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US" altLang="fr-FR" sz="3600" dirty="0">
                <a:latin typeface="+mn-lt"/>
                <a:cs typeface="Times New Roman" pitchFamily="18" charset="0"/>
              </a:rPr>
              <a:t>Complaints</a:t>
            </a:r>
            <a:r>
              <a:rPr lang="en-US" altLang="fr-FR" sz="3600" b="0" dirty="0">
                <a:latin typeface="+mn-lt"/>
                <a:cs typeface="Times New Roman" pitchFamily="18" charset="0"/>
              </a:rPr>
              <a:t>  </a:t>
            </a:r>
            <a:r>
              <a:rPr lang="en-US" altLang="fr-FR" sz="3200" b="0" dirty="0">
                <a:latin typeface="+mn-lt"/>
                <a:cs typeface="Times New Roman" pitchFamily="18" charset="0"/>
              </a:rPr>
              <a:t>: fatigue, anorexia, max </a:t>
            </a:r>
            <a:r>
              <a:rPr lang="en-US" altLang="ja-JP" sz="3200" b="0" dirty="0">
                <a:latin typeface="+mn-lt"/>
                <a:cs typeface="Times New Roman" pitchFamily="18" charset="0"/>
              </a:rPr>
              <a:t>37</a:t>
            </a:r>
            <a:r>
              <a:rPr lang="en-US" altLang="ja-JP" sz="3200" b="0" baseline="30000" dirty="0">
                <a:latin typeface="+mn-lt"/>
                <a:cs typeface="Times New Roman" pitchFamily="18" charset="0"/>
              </a:rPr>
              <a:t>7   </a:t>
            </a:r>
            <a:r>
              <a:rPr lang="en-US" altLang="ja-JP" sz="3200" b="0" dirty="0">
                <a:latin typeface="+mn-lt"/>
                <a:cs typeface="Times New Roman" pitchFamily="18" charset="0"/>
              </a:rPr>
              <a:t>(evening</a:t>
            </a:r>
            <a:r>
              <a:rPr lang="en-US" altLang="fr-FR" sz="3200" b="0" dirty="0">
                <a:latin typeface="+mn-lt"/>
                <a:cs typeface="Times New Roman" pitchFamily="18" charset="0"/>
              </a:rPr>
              <a:t> )</a:t>
            </a:r>
            <a:endParaRPr lang="en-US" altLang="ja-JP" sz="3200" b="0" dirty="0">
              <a:latin typeface="+mn-lt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US" altLang="fr-FR" sz="3600" dirty="0">
                <a:latin typeface="+mn-lt"/>
                <a:cs typeface="Times New Roman" pitchFamily="18" charset="0"/>
              </a:rPr>
              <a:t>Past history </a:t>
            </a:r>
            <a:r>
              <a:rPr lang="en-US" altLang="fr-FR" sz="3200" b="0" dirty="0">
                <a:latin typeface="+mn-lt"/>
                <a:cs typeface="Times New Roman" pitchFamily="18" charset="0"/>
              </a:rPr>
              <a:t>:    Controlled hypertensive cardiomyopathy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en-US" altLang="fr-FR" sz="3600" dirty="0">
                <a:latin typeface="+mn-lt"/>
                <a:cs typeface="Times New Roman" pitchFamily="18" charset="0"/>
              </a:rPr>
              <a:t>Phys. Exam</a:t>
            </a:r>
            <a:r>
              <a:rPr lang="en-US" altLang="fr-FR" sz="3600" b="0" dirty="0">
                <a:latin typeface="+mn-lt"/>
                <a:cs typeface="Times New Roman" pitchFamily="18" charset="0"/>
              </a:rPr>
              <a:t>.</a:t>
            </a:r>
            <a:r>
              <a:rPr lang="en-US" altLang="fr-FR" sz="3200" b="0" dirty="0">
                <a:latin typeface="+mn-lt"/>
                <a:cs typeface="Times New Roman" pitchFamily="18" charset="0"/>
              </a:rPr>
              <a:t> :   BP : 15/9 –  HR : 90</a:t>
            </a:r>
            <a:r>
              <a:rPr lang="ja-JP" altLang="en-US" sz="3200" b="0" dirty="0">
                <a:latin typeface="+mn-lt"/>
                <a:cs typeface="Times New Roman" pitchFamily="18" charset="0"/>
              </a:rPr>
              <a:t>’</a:t>
            </a:r>
            <a:r>
              <a:rPr lang="en-US" altLang="ja-JP" sz="3200" b="0" dirty="0">
                <a:latin typeface="+mn-lt"/>
                <a:cs typeface="Times New Roman" pitchFamily="18" charset="0"/>
              </a:rPr>
              <a:t> </a:t>
            </a:r>
            <a:r>
              <a:rPr lang="en-US" altLang="ja-JP" sz="3200" b="0" dirty="0" err="1">
                <a:latin typeface="+mn-lt"/>
                <a:cs typeface="Times New Roman" pitchFamily="18" charset="0"/>
              </a:rPr>
              <a:t>rég</a:t>
            </a:r>
            <a:r>
              <a:rPr lang="en-US" altLang="ja-JP" sz="3200" b="0" dirty="0">
                <a:latin typeface="+mn-lt"/>
                <a:cs typeface="Times New Roman" pitchFamily="18" charset="0"/>
              </a:rPr>
              <a:t>,              		</a:t>
            </a:r>
            <a:r>
              <a:rPr lang="fr-FR" altLang="ja-JP" sz="3200" b="0" dirty="0">
                <a:latin typeface="+mn-lt"/>
                <a:cs typeface="Times New Roman" pitchFamily="18" charset="0"/>
              </a:rPr>
              <a:t>		GGL  0,  </a:t>
            </a:r>
            <a:r>
              <a:rPr lang="fr-FR" altLang="ja-JP" sz="3200" b="0" dirty="0" err="1">
                <a:latin typeface="+mn-lt"/>
                <a:cs typeface="Times New Roman" pitchFamily="18" charset="0"/>
              </a:rPr>
              <a:t>Liver</a:t>
            </a:r>
            <a:r>
              <a:rPr lang="fr-FR" altLang="ja-JP" sz="3200" b="0" dirty="0">
                <a:latin typeface="+mn-lt"/>
                <a:cs typeface="Times New Roman" pitchFamily="18" charset="0"/>
              </a:rPr>
              <a:t>  N,  sensitive spleen 			</a:t>
            </a:r>
            <a:r>
              <a:rPr lang="fr-FR" altLang="ja-JP" sz="3200" b="0" dirty="0" err="1">
                <a:latin typeface="+mn-lt"/>
                <a:cs typeface="Times New Roman" pitchFamily="18" charset="0"/>
              </a:rPr>
              <a:t>without</a:t>
            </a:r>
            <a:r>
              <a:rPr lang="fr-FR" altLang="ja-JP" sz="3200" b="0" dirty="0">
                <a:latin typeface="+mn-lt"/>
                <a:cs typeface="Times New Roman" pitchFamily="18" charset="0"/>
              </a:rPr>
              <a:t> </a:t>
            </a:r>
            <a:r>
              <a:rPr lang="fr-FR" altLang="ja-JP" sz="3200" b="0" dirty="0" err="1">
                <a:latin typeface="+mn-lt"/>
                <a:cs typeface="Times New Roman" pitchFamily="18" charset="0"/>
              </a:rPr>
              <a:t>clinical</a:t>
            </a:r>
            <a:r>
              <a:rPr lang="fr-FR" altLang="ja-JP" sz="3200" b="0" dirty="0">
                <a:latin typeface="+mn-lt"/>
                <a:cs typeface="Times New Roman" pitchFamily="18" charset="0"/>
              </a:rPr>
              <a:t> SM</a:t>
            </a:r>
            <a:r>
              <a:rPr lang="en-US" altLang="ja-JP" sz="3200" b="0" dirty="0">
                <a:latin typeface="+mn-lt"/>
                <a:cs typeface="Times New Roman" pitchFamily="18" charset="0"/>
              </a:rPr>
              <a:t> </a:t>
            </a:r>
            <a:endParaRPr lang="fr-BE" altLang="ja-JP" sz="3200" b="0" dirty="0">
              <a:latin typeface="+mn-lt"/>
              <a:cs typeface="Times New Roman" pitchFamily="18" charset="0"/>
            </a:endParaRPr>
          </a:p>
          <a:p>
            <a:pPr eaLnBrk="1" hangingPunct="1">
              <a:lnSpc>
                <a:spcPct val="60000"/>
              </a:lnSpc>
              <a:spcBef>
                <a:spcPct val="20000"/>
              </a:spcBef>
              <a:defRPr/>
            </a:pPr>
            <a:endParaRPr lang="fr-BE" altLang="fr-FR" sz="2800" dirty="0">
              <a:solidFill>
                <a:srgbClr val="25406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n-GB" altLang="fr-FR" sz="2800" dirty="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Times New Roman" pitchFamily="18" charset="0"/>
              </a:rPr>
              <a:t> </a:t>
            </a:r>
            <a:endParaRPr lang="en-US" altLang="fr-FR" sz="2800" dirty="0">
              <a:solidFill>
                <a:srgbClr val="25406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fr-BE" alt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fr-BE" alt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11825" y="565121"/>
            <a:ext cx="41649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CASE 4:  ♂ 72 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years</a:t>
            </a:r>
            <a:r>
              <a:rPr lang="fr-FR" sz="32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fr-FR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old</a:t>
            </a:r>
            <a:endParaRPr lang="fr-FR" sz="32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324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0" name="Group 96"/>
          <p:cNvGraphicFramePr>
            <a:graphicFrameLocks noGrp="1"/>
          </p:cNvGraphicFramePr>
          <p:nvPr/>
        </p:nvGraphicFramePr>
        <p:xfrm>
          <a:off x="1752600" y="1143001"/>
          <a:ext cx="3886200" cy="4997451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BLOOD CELL COUNTS</a:t>
                      </a:r>
                      <a:endParaRPr kumimoji="0" lang="en-US" sz="2000" b="1" i="0" u="none" strike="noStrike" cap="none" normalizeH="0" baseline="3000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12.4</a:t>
                      </a: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+</a:t>
                      </a:r>
                      <a:endParaRPr kumimoji="0" lang="en-US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WBC (10</a:t>
                      </a: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/L)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3.30</a:t>
                      </a:r>
                      <a:endParaRPr kumimoji="0" 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RBC (10</a:t>
                      </a: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/L)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11.6-</a:t>
                      </a:r>
                      <a:endParaRPr kumimoji="0" lang="en-US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Hb (g/dl)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34.3</a:t>
                      </a:r>
                      <a:endParaRPr kumimoji="0" 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Hct (%)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</a:t>
                      </a: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+</a:t>
                      </a:r>
                      <a:endParaRPr kumimoji="0" lang="en-US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MCV(fl)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35.2</a:t>
                      </a:r>
                      <a:endParaRPr kumimoji="0" 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MCH (pg)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33.8</a:t>
                      </a:r>
                      <a:endParaRPr kumimoji="0" 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CCMH (g/L)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en-US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MPV (fl)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141-</a:t>
                      </a:r>
                      <a:endParaRPr kumimoji="0" lang="en-US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Platelets 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358" name="Group 94"/>
          <p:cNvGraphicFramePr>
            <a:graphicFrameLocks noGrp="1"/>
          </p:cNvGraphicFramePr>
          <p:nvPr/>
        </p:nvGraphicFramePr>
        <p:xfrm>
          <a:off x="6324600" y="304800"/>
          <a:ext cx="4191000" cy="5959476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Differential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3B7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itchFamily="34" charset="0"/>
                          <a:ea typeface="MS PGothic" pitchFamily="34" charset="-128"/>
                        </a:rPr>
                        <a:t> (%)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93B7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Blasts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Myélocytes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Métamyélocytes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Non segmented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16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</a:t>
                      </a:r>
                      <a:endParaRPr kumimoji="0" lang="en-US" altLang="fr-FR" sz="20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Neutrophils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6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43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Lymphocytes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39</a:t>
                      </a:r>
                      <a:r>
                        <a:rPr kumimoji="0" lang="fr-BE" altLang="fr-FR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+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Monocytes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2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Eosinophils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0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Basophils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0850">
                <a:tc gridSpan="2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77875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8</a:t>
                      </a:r>
                      <a:endParaRPr kumimoji="0" lang="en-US" alt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20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rgbClr val="F5F4ED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rgbClr val="404040"/>
                        </a:buClr>
                        <a:buFont typeface="Arial" pitchFamily="34" charset="0"/>
                        <a:defRPr sz="1600">
                          <a:solidFill>
                            <a:srgbClr val="404040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Réticulocytes (</a:t>
                      </a:r>
                      <a:r>
                        <a:rPr kumimoji="0" lang="fr-BE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Times New Roman" pitchFamily="18" charset="0"/>
                        </a:rPr>
                        <a:t>‰)</a:t>
                      </a:r>
                      <a:endParaRPr kumimoji="0" lang="en-US" altLang="fr-F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361" name="Line 97"/>
          <p:cNvSpPr>
            <a:spLocks noChangeShapeType="1"/>
          </p:cNvSpPr>
          <p:nvPr/>
        </p:nvSpPr>
        <p:spPr bwMode="auto">
          <a:xfrm>
            <a:off x="1524000" y="21336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362" name="Line 98"/>
          <p:cNvSpPr>
            <a:spLocks noChangeShapeType="1"/>
          </p:cNvSpPr>
          <p:nvPr/>
        </p:nvSpPr>
        <p:spPr bwMode="auto">
          <a:xfrm>
            <a:off x="1524000" y="40386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363" name="Line 99"/>
          <p:cNvSpPr>
            <a:spLocks noChangeShapeType="1"/>
          </p:cNvSpPr>
          <p:nvPr/>
        </p:nvSpPr>
        <p:spPr bwMode="auto">
          <a:xfrm>
            <a:off x="1524000" y="31242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364" name="Line 100"/>
          <p:cNvSpPr>
            <a:spLocks noChangeShapeType="1"/>
          </p:cNvSpPr>
          <p:nvPr/>
        </p:nvSpPr>
        <p:spPr bwMode="auto">
          <a:xfrm>
            <a:off x="1524000" y="59436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365" name="Line 101"/>
          <p:cNvSpPr>
            <a:spLocks noChangeShapeType="1"/>
          </p:cNvSpPr>
          <p:nvPr/>
        </p:nvSpPr>
        <p:spPr bwMode="auto">
          <a:xfrm>
            <a:off x="6096000" y="38862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366" name="Line 102"/>
          <p:cNvSpPr>
            <a:spLocks noChangeShapeType="1"/>
          </p:cNvSpPr>
          <p:nvPr/>
        </p:nvSpPr>
        <p:spPr bwMode="auto">
          <a:xfrm>
            <a:off x="6172200" y="58674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Line 101"/>
          <p:cNvSpPr>
            <a:spLocks noChangeShapeType="1"/>
          </p:cNvSpPr>
          <p:nvPr/>
        </p:nvSpPr>
        <p:spPr bwMode="auto">
          <a:xfrm>
            <a:off x="6096000" y="3068638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912137" y="365065"/>
            <a:ext cx="3153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4:  ♂ 72  </a:t>
            </a:r>
            <a:r>
              <a:rPr lang="fr-FR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endParaRPr lang="fr-FR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3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1" grpId="0" animBg="1"/>
      <p:bldP spid="11362" grpId="0" animBg="1"/>
      <p:bldP spid="11363" grpId="0" animBg="1"/>
      <p:bldP spid="11364" grpId="0" animBg="1"/>
      <p:bldP spid="11365" grpId="0" animBg="1"/>
      <p:bldP spid="11366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fr-BE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26627" name="Titre 5"/>
          <p:cNvSpPr>
            <a:spLocks noGrp="1"/>
          </p:cNvSpPr>
          <p:nvPr>
            <p:ph type="title"/>
          </p:nvPr>
        </p:nvSpPr>
        <p:spPr>
          <a:xfrm>
            <a:off x="2424113" y="44451"/>
            <a:ext cx="7345362" cy="881063"/>
          </a:xfrm>
        </p:spPr>
        <p:txBody>
          <a:bodyPr/>
          <a:lstStyle/>
          <a:p>
            <a:r>
              <a:rPr lang="fr-BE" altLang="fr-FR" sz="3600">
                <a:solidFill>
                  <a:srgbClr val="FF0000"/>
                </a:solidFill>
              </a:rPr>
              <a:t>Monocytosis &gt; 800/mm³</a:t>
            </a:r>
          </a:p>
        </p:txBody>
      </p:sp>
      <p:sp>
        <p:nvSpPr>
          <p:cNvPr id="26630" name="Espace réservé du texte 9"/>
          <p:cNvSpPr>
            <a:spLocks noGrp="1"/>
          </p:cNvSpPr>
          <p:nvPr>
            <p:ph type="body" sz="quarter" idx="3"/>
          </p:nvPr>
        </p:nvSpPr>
        <p:spPr>
          <a:xfrm>
            <a:off x="6456364" y="836613"/>
            <a:ext cx="3565525" cy="495300"/>
          </a:xfrm>
        </p:spPr>
        <p:txBody>
          <a:bodyPr/>
          <a:lstStyle/>
          <a:p>
            <a:r>
              <a:rPr lang="fr-BE" altLang="fr-FR"/>
              <a:t>&gt; 1.000 µL</a:t>
            </a:r>
          </a:p>
        </p:txBody>
      </p:sp>
      <p:sp>
        <p:nvSpPr>
          <p:cNvPr id="26631" name="Espace réservé du contenu 10"/>
          <p:cNvSpPr>
            <a:spLocks noGrp="1"/>
          </p:cNvSpPr>
          <p:nvPr>
            <p:ph sz="quarter" idx="4"/>
          </p:nvPr>
        </p:nvSpPr>
        <p:spPr>
          <a:xfrm>
            <a:off x="6383339" y="1484314"/>
            <a:ext cx="4105275" cy="5373687"/>
          </a:xfrm>
          <a:solidFill>
            <a:schemeClr val="bg1"/>
          </a:solidFill>
        </p:spPr>
        <p:txBody>
          <a:bodyPr/>
          <a:lstStyle/>
          <a:p>
            <a:pPr marL="260350" indent="0">
              <a:buNone/>
            </a:pPr>
            <a:r>
              <a:rPr lang="fr-BE" altLang="fr-FR"/>
              <a:t>    Medullar aspiration / biopsy</a:t>
            </a:r>
          </a:p>
        </p:txBody>
      </p:sp>
      <p:sp>
        <p:nvSpPr>
          <p:cNvPr id="3" name="Ellipse 2"/>
          <p:cNvSpPr/>
          <p:nvPr/>
        </p:nvSpPr>
        <p:spPr>
          <a:xfrm>
            <a:off x="6168009" y="764704"/>
            <a:ext cx="2233613" cy="6477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BE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399463" y="2205039"/>
            <a:ext cx="0" cy="71913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56364" y="3141663"/>
            <a:ext cx="3455987" cy="8302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ea typeface="MS PGothic" charset="0"/>
                <a:cs typeface="MS PGothic" charset="0"/>
              </a:rPr>
              <a:t>Chronic </a:t>
            </a:r>
            <a:r>
              <a:rPr lang="en-US" sz="2400" dirty="0" err="1">
                <a:solidFill>
                  <a:srgbClr val="FF0000"/>
                </a:solidFill>
                <a:ea typeface="MS PGothic" charset="0"/>
                <a:cs typeface="MS PGothic" charset="0"/>
              </a:rPr>
              <a:t>Myelo-Monocytic</a:t>
            </a:r>
            <a:r>
              <a:rPr lang="en-US" sz="2400" dirty="0">
                <a:solidFill>
                  <a:srgbClr val="FF0000"/>
                </a:solidFill>
                <a:ea typeface="MS PGothic" charset="0"/>
                <a:cs typeface="MS PGothic" charset="0"/>
              </a:rPr>
              <a:t> </a:t>
            </a:r>
          </a:p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ea typeface="MS PGothic" charset="0"/>
                <a:cs typeface="MS PGothic" charset="0"/>
              </a:rPr>
              <a:t>Leukemia (CMML) </a:t>
            </a:r>
          </a:p>
        </p:txBody>
      </p:sp>
      <p:pic>
        <p:nvPicPr>
          <p:cNvPr id="26636" name="Picture 5" descr=" mon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5211764"/>
            <a:ext cx="1531938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 txBox="1">
            <a:spLocks noGrp="1" noChangeArrowheads="1"/>
          </p:cNvSpPr>
          <p:nvPr>
            <p:ph sz="half" idx="2"/>
          </p:nvPr>
        </p:nvSpPr>
        <p:spPr>
          <a:xfrm>
            <a:off x="1703512" y="1088554"/>
            <a:ext cx="4464496" cy="52207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80000"/>
              </a:lnSpc>
            </a:pPr>
            <a:r>
              <a:rPr lang="en-US" altLang="en-US" dirty="0" err="1"/>
              <a:t>Etiologie</a:t>
            </a:r>
            <a:endParaRPr lang="en-US" altLang="en-US" dirty="0"/>
          </a:p>
          <a:p>
            <a:pPr marL="266700" indent="-266700">
              <a:lnSpc>
                <a:spcPct val="80000"/>
              </a:lnSpc>
            </a:pPr>
            <a:br>
              <a:rPr lang="en-US" altLang="en-US" sz="2000" dirty="0"/>
            </a:br>
            <a:r>
              <a:rPr lang="en-US" altLang="en-US" dirty="0"/>
              <a:t>- </a:t>
            </a:r>
            <a:r>
              <a:rPr lang="en-US" altLang="en-US" dirty="0">
                <a:solidFill>
                  <a:srgbClr val="FF0000"/>
                </a:solidFill>
              </a:rPr>
              <a:t>MDS/MPN</a:t>
            </a:r>
            <a:br>
              <a:rPr lang="en-US" altLang="en-US" dirty="0"/>
            </a:br>
            <a:r>
              <a:rPr lang="en-US" altLang="en-US" sz="2000" dirty="0">
                <a:sym typeface="Wingdings" pitchFamily="2" charset="2"/>
              </a:rPr>
              <a:t>	 CMMC </a:t>
            </a:r>
            <a:br>
              <a:rPr lang="en-US" altLang="en-US" sz="2000" dirty="0">
                <a:sym typeface="Wingdings" pitchFamily="2" charset="2"/>
              </a:rPr>
            </a:br>
            <a:r>
              <a:rPr lang="en-US" altLang="en-US" sz="2000" dirty="0">
                <a:sym typeface="Wingdings" pitchFamily="2" charset="2"/>
              </a:rPr>
              <a:t> 	 JMML</a:t>
            </a:r>
            <a:br>
              <a:rPr lang="en-US" altLang="en-US" sz="2000" dirty="0">
                <a:sym typeface="Wingdings" pitchFamily="2" charset="2"/>
              </a:rPr>
            </a:br>
            <a:r>
              <a:rPr lang="en-US" altLang="en-US" dirty="0"/>
              <a:t>- </a:t>
            </a:r>
            <a:r>
              <a:rPr lang="en-US" altLang="en-US" dirty="0">
                <a:solidFill>
                  <a:srgbClr val="FF0000"/>
                </a:solidFill>
              </a:rPr>
              <a:t>Infections </a:t>
            </a:r>
            <a:br>
              <a:rPr lang="en-US" altLang="en-US" dirty="0"/>
            </a:br>
            <a:r>
              <a:rPr lang="en-US" altLang="en-US" sz="2000" dirty="0"/>
              <a:t>	</a:t>
            </a:r>
            <a:r>
              <a:rPr lang="en-US" altLang="en-US" sz="1800" dirty="0">
                <a:sym typeface="Wingdings" pitchFamily="2" charset="2"/>
              </a:rPr>
              <a:t> </a:t>
            </a:r>
            <a:r>
              <a:rPr lang="en-US" altLang="en-US" sz="2000" dirty="0"/>
              <a:t>Malaria</a:t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1800" dirty="0">
                <a:sym typeface="Wingdings" pitchFamily="2" charset="2"/>
              </a:rPr>
              <a:t> </a:t>
            </a:r>
            <a:r>
              <a:rPr lang="en-US" altLang="en-US" sz="2000" dirty="0" err="1"/>
              <a:t>Trypanosomiase</a:t>
            </a:r>
            <a:r>
              <a:rPr lang="en-US" altLang="en-US" sz="2000" dirty="0"/>
              <a:t> </a:t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1800" dirty="0">
                <a:sym typeface="Wingdings" pitchFamily="2" charset="2"/>
              </a:rPr>
              <a:t> </a:t>
            </a:r>
            <a:r>
              <a:rPr lang="en-US" altLang="en-US" sz="2000" dirty="0"/>
              <a:t>Typhus </a:t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1800" dirty="0">
                <a:sym typeface="Wingdings" pitchFamily="2" charset="2"/>
              </a:rPr>
              <a:t> </a:t>
            </a:r>
            <a:r>
              <a:rPr lang="en-US" altLang="en-US" sz="2000" dirty="0"/>
              <a:t>TB</a:t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1800" dirty="0">
                <a:sym typeface="Wingdings" pitchFamily="2" charset="2"/>
              </a:rPr>
              <a:t> </a:t>
            </a:r>
            <a:r>
              <a:rPr lang="en-US" altLang="en-US" sz="2000" dirty="0"/>
              <a:t>Endocarditis</a:t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1800" dirty="0">
                <a:sym typeface="Wingdings" pitchFamily="2" charset="2"/>
              </a:rPr>
              <a:t> </a:t>
            </a:r>
            <a:r>
              <a:rPr lang="en-US" altLang="en-US" sz="2000" dirty="0"/>
              <a:t>Brucellosis</a:t>
            </a:r>
            <a:br>
              <a:rPr lang="en-US" altLang="en-US" sz="2000" dirty="0"/>
            </a:br>
            <a:r>
              <a:rPr lang="en-US" altLang="en-US" dirty="0"/>
              <a:t>- </a:t>
            </a:r>
            <a:r>
              <a:rPr lang="en-US" altLang="en-US" dirty="0">
                <a:solidFill>
                  <a:srgbClr val="FF0000"/>
                </a:solidFill>
              </a:rPr>
              <a:t>Recovery</a:t>
            </a:r>
            <a:r>
              <a:rPr lang="en-US" altLang="en-US" dirty="0"/>
              <a:t> after chemotherapy/transplant</a:t>
            </a:r>
          </a:p>
          <a:p>
            <a:pPr marL="266700" indent="-266700">
              <a:lnSpc>
                <a:spcPct val="80000"/>
              </a:lnSpc>
            </a:pPr>
            <a:r>
              <a:rPr lang="en-US" altLang="en-US" dirty="0"/>
              <a:t>-	 GM-CSF &gt; G-CSF</a:t>
            </a:r>
            <a:br>
              <a:rPr lang="en-US" altLang="en-US" dirty="0"/>
            </a:br>
            <a:r>
              <a:rPr lang="en-US" altLang="en-US" dirty="0"/>
              <a:t>- Cancers</a:t>
            </a:r>
            <a:br>
              <a:rPr lang="en-US" altLang="en-US" dirty="0"/>
            </a:br>
            <a:r>
              <a:rPr lang="en-US" altLang="en-US" sz="2000" dirty="0"/>
              <a:t>	</a:t>
            </a:r>
            <a:r>
              <a:rPr lang="en-US" altLang="en-US" sz="1600" dirty="0">
                <a:sym typeface="Wingdings" pitchFamily="2" charset="2"/>
              </a:rPr>
              <a:t> </a:t>
            </a:r>
            <a:r>
              <a:rPr lang="en-US" altLang="en-US" sz="2000" dirty="0">
                <a:sym typeface="Wingdings 3" pitchFamily="18" charset="2"/>
              </a:rPr>
              <a:t>Lymphoma</a:t>
            </a:r>
            <a:br>
              <a:rPr lang="en-US" altLang="en-US" sz="2000" dirty="0">
                <a:sym typeface="Wingdings 3" pitchFamily="18" charset="2"/>
              </a:rPr>
            </a:br>
            <a:r>
              <a:rPr lang="en-US" altLang="en-US" sz="2000" dirty="0">
                <a:sym typeface="Wingdings 3" pitchFamily="18" charset="2"/>
              </a:rPr>
              <a:t>	</a:t>
            </a:r>
            <a:r>
              <a:rPr lang="en-US" altLang="en-US" sz="1600" dirty="0">
                <a:sym typeface="Wingdings" pitchFamily="2" charset="2"/>
              </a:rPr>
              <a:t> </a:t>
            </a:r>
            <a:r>
              <a:rPr lang="en-US" altLang="en-US" sz="2000" dirty="0">
                <a:sym typeface="Wingdings 3" pitchFamily="18" charset="2"/>
              </a:rPr>
              <a:t>AML (types M4 &amp; M5)</a:t>
            </a:r>
          </a:p>
        </p:txBody>
      </p:sp>
    </p:spTree>
    <p:extLst>
      <p:ext uri="{BB962C8B-B14F-4D97-AF65-F5344CB8AC3E}">
        <p14:creationId xmlns:p14="http://schemas.microsoft.com/office/powerpoint/2010/main" val="397918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883644"/>
            <a:ext cx="1996750" cy="33855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Increased</a:t>
            </a:r>
            <a:r>
              <a:rPr lang="fr-BE" sz="1600" dirty="0"/>
              <a:t> blasts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21A0F1-CC5E-DEDD-21BA-34ECF62210C1}"/>
              </a:ext>
            </a:extLst>
          </p:cNvPr>
          <p:cNvSpPr txBox="1"/>
          <p:nvPr/>
        </p:nvSpPr>
        <p:spPr>
          <a:xfrm>
            <a:off x="978891" y="4190409"/>
            <a:ext cx="2232263" cy="107721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BM </a:t>
            </a:r>
            <a:r>
              <a:rPr lang="fr-BE" sz="1600" dirty="0" err="1"/>
              <a:t>analysis</a:t>
            </a:r>
            <a:endParaRPr lang="fr-BE" sz="1600" dirty="0"/>
          </a:p>
          <a:p>
            <a:r>
              <a:rPr lang="fr-BE" sz="1600" dirty="0" err="1"/>
              <a:t>Cytology</a:t>
            </a:r>
            <a:r>
              <a:rPr lang="fr-BE" sz="1600" dirty="0"/>
              <a:t>, Flow </a:t>
            </a:r>
            <a:r>
              <a:rPr lang="fr-BE" sz="1600" dirty="0" err="1"/>
              <a:t>Cytometry</a:t>
            </a:r>
            <a:r>
              <a:rPr lang="fr-BE" sz="1600" dirty="0"/>
              <a:t>, </a:t>
            </a:r>
            <a:r>
              <a:rPr lang="fr-BE" sz="1600" dirty="0" err="1"/>
              <a:t>Cytogenetics</a:t>
            </a:r>
            <a:r>
              <a:rPr lang="fr-BE" sz="1600" dirty="0"/>
              <a:t>.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Blood </a:t>
            </a:r>
            <a:r>
              <a:rPr lang="fr-BE" sz="1600" dirty="0" err="1"/>
              <a:t>Smear</a:t>
            </a:r>
            <a:endParaRPr lang="fr-BE" sz="16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err="1">
                <a:solidFill>
                  <a:schemeClr val="tx1"/>
                </a:solidFill>
              </a:rPr>
              <a:t>Leukocytosis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7BF48B-17B7-1B72-F112-0A05F585CDE2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 flipH="1">
            <a:off x="2095023" y="2222198"/>
            <a:ext cx="13695" cy="19682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9520"/>
            <a:ext cx="0" cy="744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54CA1A08-5166-EDBC-FC58-1397A8F173B5}"/>
              </a:ext>
            </a:extLst>
          </p:cNvPr>
          <p:cNvSpPr txBox="1"/>
          <p:nvPr/>
        </p:nvSpPr>
        <p:spPr>
          <a:xfrm>
            <a:off x="2127621" y="2774915"/>
            <a:ext cx="1372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/>
              <a:t>Evaluate</a:t>
            </a:r>
            <a:r>
              <a:rPr lang="fr-BE" sz="1200" dirty="0"/>
              <a:t> for MDS or acute </a:t>
            </a:r>
            <a:r>
              <a:rPr lang="fr-BE" sz="1200" dirty="0" err="1"/>
              <a:t>leukemia</a:t>
            </a:r>
            <a:endParaRPr lang="fr-BE" sz="12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040411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883644"/>
            <a:ext cx="1996750" cy="33855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Increased</a:t>
            </a:r>
            <a:r>
              <a:rPr lang="fr-BE" sz="1600" dirty="0"/>
              <a:t> blasts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21A0F1-CC5E-DEDD-21BA-34ECF62210C1}"/>
              </a:ext>
            </a:extLst>
          </p:cNvPr>
          <p:cNvSpPr txBox="1"/>
          <p:nvPr/>
        </p:nvSpPr>
        <p:spPr>
          <a:xfrm>
            <a:off x="978891" y="4190409"/>
            <a:ext cx="2232263" cy="107721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BM </a:t>
            </a:r>
            <a:r>
              <a:rPr lang="fr-BE" sz="1600" dirty="0" err="1"/>
              <a:t>analysis</a:t>
            </a:r>
            <a:endParaRPr lang="fr-BE" sz="1600" dirty="0"/>
          </a:p>
          <a:p>
            <a:r>
              <a:rPr lang="fr-BE" sz="1600" dirty="0" err="1"/>
              <a:t>Cytology</a:t>
            </a:r>
            <a:r>
              <a:rPr lang="fr-BE" sz="1600" dirty="0"/>
              <a:t>, Flow </a:t>
            </a:r>
            <a:r>
              <a:rPr lang="fr-BE" sz="1600" dirty="0" err="1"/>
              <a:t>Cytometry</a:t>
            </a:r>
            <a:r>
              <a:rPr lang="fr-BE" sz="1600" dirty="0"/>
              <a:t>, </a:t>
            </a:r>
            <a:r>
              <a:rPr lang="fr-BE" sz="1600" dirty="0" err="1"/>
              <a:t>Cytogenetics</a:t>
            </a:r>
            <a:r>
              <a:rPr lang="fr-BE" sz="1600" dirty="0"/>
              <a:t>.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Blood </a:t>
            </a:r>
            <a:r>
              <a:rPr lang="fr-BE" sz="1600" dirty="0" err="1"/>
              <a:t>Smear</a:t>
            </a:r>
            <a:endParaRPr lang="fr-BE" sz="1600" dirty="0"/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9A00B87E-86E9-9E13-9AF5-9E035CD22336}"/>
              </a:ext>
            </a:extLst>
          </p:cNvPr>
          <p:cNvSpPr/>
          <p:nvPr/>
        </p:nvSpPr>
        <p:spPr>
          <a:xfrm>
            <a:off x="3783521" y="2705718"/>
            <a:ext cx="2584579" cy="69313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400" dirty="0" err="1"/>
              <a:t>Monocytosis</a:t>
            </a:r>
            <a:endParaRPr lang="fr-BE" sz="14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err="1">
                <a:solidFill>
                  <a:schemeClr val="tx1"/>
                </a:solidFill>
              </a:rPr>
              <a:t>Leukocytosis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B7BF48B-17B7-1B72-F112-0A05F585CDE2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 flipH="1">
            <a:off x="2095023" y="2222198"/>
            <a:ext cx="13695" cy="19682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9520"/>
            <a:ext cx="0" cy="744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7F83BBF-E705-FF54-03A8-7BD4A9D30ED9}"/>
              </a:ext>
            </a:extLst>
          </p:cNvPr>
          <p:cNvCxnSpPr>
            <a:stCxn id="28" idx="2"/>
            <a:endCxn id="31" idx="0"/>
          </p:cNvCxnSpPr>
          <p:nvPr/>
        </p:nvCxnSpPr>
        <p:spPr>
          <a:xfrm>
            <a:off x="5071328" y="2429307"/>
            <a:ext cx="4483" cy="27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54CA1A08-5166-EDBC-FC58-1397A8F173B5}"/>
              </a:ext>
            </a:extLst>
          </p:cNvPr>
          <p:cNvSpPr txBox="1"/>
          <p:nvPr/>
        </p:nvSpPr>
        <p:spPr>
          <a:xfrm>
            <a:off x="2127621" y="2774915"/>
            <a:ext cx="1372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/>
              <a:t>Evaluate</a:t>
            </a:r>
            <a:r>
              <a:rPr lang="fr-BE" sz="1200" dirty="0"/>
              <a:t> for MDS or acute </a:t>
            </a:r>
            <a:r>
              <a:rPr lang="fr-BE" sz="1200" dirty="0" err="1"/>
              <a:t>leukemia</a:t>
            </a:r>
            <a:endParaRPr lang="fr-BE" sz="12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41154F3-9360-3CF8-07F5-834FB5FB6F93}"/>
              </a:ext>
            </a:extLst>
          </p:cNvPr>
          <p:cNvCxnSpPr>
            <a:cxnSpLocks/>
          </p:cNvCxnSpPr>
          <p:nvPr/>
        </p:nvCxnSpPr>
        <p:spPr>
          <a:xfrm>
            <a:off x="5066843" y="3431723"/>
            <a:ext cx="0" cy="17529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A27795B-F468-1D52-2066-C8158CDBA98B}"/>
              </a:ext>
            </a:extLst>
          </p:cNvPr>
          <p:cNvSpPr txBox="1"/>
          <p:nvPr/>
        </p:nvSpPr>
        <p:spPr>
          <a:xfrm>
            <a:off x="3949660" y="4653728"/>
            <a:ext cx="2419738" cy="2062103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fr-BE" sz="1600" dirty="0" err="1"/>
              <a:t>Chronic</a:t>
            </a:r>
            <a:r>
              <a:rPr lang="fr-BE" sz="1600" dirty="0"/>
              <a:t> inflammation</a:t>
            </a:r>
          </a:p>
          <a:p>
            <a:r>
              <a:rPr lang="fr-BE" sz="1600" dirty="0" err="1"/>
              <a:t>Corticosteroids</a:t>
            </a:r>
            <a:endParaRPr lang="fr-BE" sz="1600" dirty="0"/>
          </a:p>
          <a:p>
            <a:r>
              <a:rPr lang="fr-BE" sz="1600" dirty="0" err="1"/>
              <a:t>Sarcoidosis</a:t>
            </a:r>
            <a:endParaRPr lang="fr-BE" sz="1600" dirty="0"/>
          </a:p>
          <a:p>
            <a:r>
              <a:rPr lang="fr-BE" sz="1600" dirty="0"/>
              <a:t>Infection (TBC, Syphilis)</a:t>
            </a:r>
          </a:p>
          <a:p>
            <a:r>
              <a:rPr lang="fr-BE" sz="1600" dirty="0" err="1"/>
              <a:t>Malignancy</a:t>
            </a:r>
            <a:endParaRPr lang="fr-BE" sz="1600" dirty="0"/>
          </a:p>
          <a:p>
            <a:r>
              <a:rPr lang="fr-BE" sz="1600" dirty="0" err="1"/>
              <a:t>Splenectomy</a:t>
            </a:r>
            <a:endParaRPr lang="fr-BE" sz="1600" dirty="0"/>
          </a:p>
          <a:p>
            <a:r>
              <a:rPr lang="fr-BE" sz="1600" dirty="0"/>
              <a:t>Auto-immune (Lupus)</a:t>
            </a:r>
          </a:p>
          <a:p>
            <a:r>
              <a:rPr lang="fr-BE" sz="1600" dirty="0" err="1"/>
              <a:t>Regenerating</a:t>
            </a:r>
            <a:r>
              <a:rPr lang="fr-BE" sz="1600" dirty="0"/>
              <a:t> BM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BD5C16-4786-A970-9F8A-3BC62D7F3510}"/>
              </a:ext>
            </a:extLst>
          </p:cNvPr>
          <p:cNvSpPr txBox="1"/>
          <p:nvPr/>
        </p:nvSpPr>
        <p:spPr>
          <a:xfrm>
            <a:off x="5066843" y="4100427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Reactive</a:t>
            </a:r>
            <a:endParaRPr lang="fr-BE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554D3E-3F6D-C560-313E-D50734CA75BD}"/>
              </a:ext>
            </a:extLst>
          </p:cNvPr>
          <p:cNvCxnSpPr>
            <a:cxnSpLocks/>
          </p:cNvCxnSpPr>
          <p:nvPr/>
        </p:nvCxnSpPr>
        <p:spPr>
          <a:xfrm flipH="1">
            <a:off x="3202161" y="3584123"/>
            <a:ext cx="1864682" cy="6062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713A57F-BCC8-620E-C3CA-4EC3024B2DE3}"/>
              </a:ext>
            </a:extLst>
          </p:cNvPr>
          <p:cNvSpPr txBox="1"/>
          <p:nvPr/>
        </p:nvSpPr>
        <p:spPr>
          <a:xfrm>
            <a:off x="3585566" y="3637343"/>
            <a:ext cx="978938" cy="646331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Persistence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dysplasia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, blasts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060945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40259-BFB7-02CD-D1A5-8793290F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52</a:t>
            </a:fld>
            <a:endParaRPr lang="fr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883644"/>
            <a:ext cx="1996750" cy="33855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Increased</a:t>
            </a:r>
            <a:r>
              <a:rPr lang="fr-BE" sz="1600" dirty="0"/>
              <a:t> blasts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Blood </a:t>
            </a:r>
            <a:r>
              <a:rPr lang="fr-BE" sz="1600" dirty="0" err="1"/>
              <a:t>Smear</a:t>
            </a:r>
            <a:endParaRPr lang="fr-BE" sz="1600" dirty="0"/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4897FBEA-E099-FC18-837E-8550F0FA5B92}"/>
              </a:ext>
            </a:extLst>
          </p:cNvPr>
          <p:cNvSpPr/>
          <p:nvPr/>
        </p:nvSpPr>
        <p:spPr>
          <a:xfrm>
            <a:off x="7900360" y="759648"/>
            <a:ext cx="2693437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/>
              <a:t>Neutrophilia</a:t>
            </a:r>
            <a:endParaRPr lang="fr-BE" sz="16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err="1">
                <a:solidFill>
                  <a:schemeClr val="tx1"/>
                </a:solidFill>
              </a:rPr>
              <a:t>Leukocytosis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9520"/>
            <a:ext cx="0" cy="744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7F83BBF-E705-FF54-03A8-7BD4A9D30ED9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5071328" y="2429307"/>
            <a:ext cx="4483" cy="27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14A6A86-00BF-7474-2054-BADA3713F828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9247079" y="1570299"/>
            <a:ext cx="1150592" cy="10462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FBC84BD-DD77-C128-C3CE-96E8F882EC8E}"/>
              </a:ext>
            </a:extLst>
          </p:cNvPr>
          <p:cNvSpPr txBox="1"/>
          <p:nvPr/>
        </p:nvSpPr>
        <p:spPr>
          <a:xfrm>
            <a:off x="6812346" y="5330761"/>
            <a:ext cx="2128284" cy="954107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400" dirty="0"/>
              <a:t>CML</a:t>
            </a:r>
          </a:p>
          <a:p>
            <a:r>
              <a:rPr lang="fr-BE" sz="1400" dirty="0"/>
              <a:t>MPN</a:t>
            </a:r>
          </a:p>
          <a:p>
            <a:r>
              <a:rPr lang="fr-BE" sz="1400" dirty="0" err="1"/>
              <a:t>Overlap</a:t>
            </a:r>
            <a:r>
              <a:rPr lang="fr-BE" sz="1400" dirty="0"/>
              <a:t> syndrome MDS/MPN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BC039-ED6D-CD54-C02F-5B3B403E6B92}"/>
              </a:ext>
            </a:extLst>
          </p:cNvPr>
          <p:cNvSpPr txBox="1"/>
          <p:nvPr/>
        </p:nvSpPr>
        <p:spPr>
          <a:xfrm>
            <a:off x="9181382" y="2643877"/>
            <a:ext cx="2893359" cy="3662541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Cigarette smoking</a:t>
            </a:r>
          </a:p>
          <a:p>
            <a:r>
              <a:rPr lang="fr-BE" sz="1600" dirty="0"/>
              <a:t>Obesity    </a:t>
            </a:r>
          </a:p>
          <a:p>
            <a:r>
              <a:rPr lang="en-GB" sz="1600" dirty="0"/>
              <a:t>Drug-induced </a:t>
            </a:r>
          </a:p>
          <a:p>
            <a:r>
              <a:rPr lang="en-GB" sz="1200" dirty="0"/>
              <a:t>(</a:t>
            </a:r>
            <a:r>
              <a:rPr lang="en-GB" sz="1200" dirty="0" err="1"/>
              <a:t>Cortico</a:t>
            </a:r>
            <a:r>
              <a:rPr lang="en-GB" sz="1200" dirty="0"/>
              <a:t>, B-Agonists, Lithium, G-CSF)</a:t>
            </a:r>
          </a:p>
          <a:p>
            <a:r>
              <a:rPr lang="fr-BE" sz="1600" dirty="0"/>
              <a:t>Infection</a:t>
            </a:r>
          </a:p>
          <a:p>
            <a:r>
              <a:rPr lang="fr-BE" sz="1600" dirty="0" err="1"/>
              <a:t>Inflammatory</a:t>
            </a:r>
            <a:r>
              <a:rPr lang="fr-BE" sz="1600" dirty="0"/>
              <a:t> </a:t>
            </a:r>
            <a:r>
              <a:rPr lang="fr-BE" sz="1600" dirty="0" err="1"/>
              <a:t>disease</a:t>
            </a:r>
            <a:endParaRPr lang="fr-BE" sz="1600" dirty="0"/>
          </a:p>
          <a:p>
            <a:r>
              <a:rPr lang="fr-BE" sz="2000" dirty="0"/>
              <a:t>   </a:t>
            </a:r>
            <a:r>
              <a:rPr lang="fr-BE" sz="1200" dirty="0" err="1"/>
              <a:t>Rheumatologic</a:t>
            </a:r>
            <a:r>
              <a:rPr lang="fr-BE" sz="1200" dirty="0"/>
              <a:t>, IBD, </a:t>
            </a:r>
            <a:r>
              <a:rPr lang="fr-BE" sz="1200" dirty="0" err="1"/>
              <a:t>Sweet's</a:t>
            </a:r>
            <a:r>
              <a:rPr lang="fr-BE" sz="1200" dirty="0"/>
              <a:t> syndrome</a:t>
            </a:r>
          </a:p>
          <a:p>
            <a:r>
              <a:rPr lang="fr-BE" sz="1600" dirty="0"/>
              <a:t>Endocrine </a:t>
            </a:r>
          </a:p>
          <a:p>
            <a:r>
              <a:rPr lang="fr-BE" sz="1200" dirty="0"/>
              <a:t>(</a:t>
            </a:r>
            <a:r>
              <a:rPr lang="fr-BE" sz="1200" dirty="0" err="1"/>
              <a:t>Thyrotoxicosis</a:t>
            </a:r>
            <a:r>
              <a:rPr lang="fr-BE" sz="1200" dirty="0"/>
              <a:t>, </a:t>
            </a:r>
            <a:r>
              <a:rPr lang="fr-BE" sz="1200" dirty="0" err="1"/>
              <a:t>Hypercortisolism</a:t>
            </a:r>
            <a:r>
              <a:rPr lang="fr-BE" sz="1200" dirty="0"/>
              <a:t>)</a:t>
            </a:r>
          </a:p>
          <a:p>
            <a:r>
              <a:rPr lang="fr-BE" sz="1600" dirty="0" err="1"/>
              <a:t>Occult</a:t>
            </a:r>
            <a:r>
              <a:rPr lang="fr-BE" sz="1600" dirty="0"/>
              <a:t> </a:t>
            </a:r>
            <a:r>
              <a:rPr lang="fr-BE" sz="1600" dirty="0" err="1"/>
              <a:t>malignancy</a:t>
            </a:r>
            <a:endParaRPr lang="fr-BE" sz="1600" dirty="0"/>
          </a:p>
          <a:p>
            <a:r>
              <a:rPr lang="fr-BE" sz="1600" dirty="0" err="1"/>
              <a:t>Severe</a:t>
            </a:r>
            <a:r>
              <a:rPr lang="fr-BE" sz="1600" dirty="0"/>
              <a:t> stress </a:t>
            </a:r>
          </a:p>
          <a:p>
            <a:r>
              <a:rPr lang="fr-BE" sz="1200" dirty="0"/>
              <a:t>(trauma/</a:t>
            </a:r>
            <a:r>
              <a:rPr lang="fr-BE" sz="1200" dirty="0" err="1"/>
              <a:t>emotional</a:t>
            </a:r>
            <a:r>
              <a:rPr lang="fr-BE" sz="1200" dirty="0"/>
              <a:t> or </a:t>
            </a:r>
            <a:r>
              <a:rPr lang="fr-BE" sz="1200" dirty="0" err="1"/>
              <a:t>physical</a:t>
            </a:r>
            <a:r>
              <a:rPr lang="fr-BE" sz="1200" dirty="0"/>
              <a:t>; panic)</a:t>
            </a:r>
            <a:endParaRPr lang="fr-BE" sz="1600" dirty="0"/>
          </a:p>
          <a:p>
            <a:r>
              <a:rPr lang="fr-BE" sz="1600" dirty="0" err="1"/>
              <a:t>Asplenia</a:t>
            </a:r>
            <a:endParaRPr lang="fr-BE" sz="1600" dirty="0"/>
          </a:p>
          <a:p>
            <a:r>
              <a:rPr lang="fr-BE" sz="1600" dirty="0" err="1"/>
              <a:t>Hereditary</a:t>
            </a:r>
            <a:r>
              <a:rPr lang="fr-BE" sz="1600" dirty="0"/>
              <a:t> </a:t>
            </a:r>
            <a:r>
              <a:rPr lang="fr-BE" sz="1600" dirty="0" err="1"/>
              <a:t>neutrophilia</a:t>
            </a:r>
            <a:endParaRPr lang="fr-BE" sz="1600" dirty="0"/>
          </a:p>
          <a:p>
            <a:r>
              <a:rPr lang="fr-BE" sz="1600" dirty="0" err="1"/>
              <a:t>Eclampsia</a:t>
            </a:r>
            <a:endParaRPr lang="fr-BE" sz="16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A5F018C-5669-E15F-BE96-7C267D1A16CA}"/>
              </a:ext>
            </a:extLst>
          </p:cNvPr>
          <p:cNvSpPr txBox="1"/>
          <p:nvPr/>
        </p:nvSpPr>
        <p:spPr>
          <a:xfrm>
            <a:off x="9440877" y="1768534"/>
            <a:ext cx="1912923" cy="677108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</a:t>
            </a: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reactive</a:t>
            </a: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WBC &lt; 50.000</a:t>
            </a:r>
          </a:p>
          <a:p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Left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 shift, </a:t>
            </a:r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toxic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 granulation </a:t>
            </a:r>
            <a:endParaRPr lang="fr-BE" sz="12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C0B165-BEBF-F2BB-0D57-32C714616B26}"/>
              </a:ext>
            </a:extLst>
          </p:cNvPr>
          <p:cNvCxnSpPr>
            <a:cxnSpLocks/>
            <a:stCxn id="32" idx="2"/>
          </p:cNvCxnSpPr>
          <p:nvPr/>
        </p:nvCxnSpPr>
        <p:spPr>
          <a:xfrm flipH="1">
            <a:off x="7527112" y="1570299"/>
            <a:ext cx="1719967" cy="2606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AB34D54-58F8-2E90-2A7C-34B77A0BCD3E}"/>
              </a:ext>
            </a:extLst>
          </p:cNvPr>
          <p:cNvSpPr txBox="1"/>
          <p:nvPr/>
        </p:nvSpPr>
        <p:spPr>
          <a:xfrm>
            <a:off x="7129342" y="2599608"/>
            <a:ext cx="1570536" cy="1046440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</a:t>
            </a: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malignant</a:t>
            </a: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WBC &gt; 50.000</a:t>
            </a:r>
          </a:p>
          <a:p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Marked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left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 shift</a:t>
            </a:r>
          </a:p>
          <a:p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Basophilia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, </a:t>
            </a:r>
          </a:p>
          <a:p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Signs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 of </a:t>
            </a:r>
            <a:r>
              <a:rPr lang="fr-BE" sz="1200" dirty="0" err="1">
                <a:solidFill>
                  <a:prstClr val="black"/>
                </a:solidFill>
                <a:latin typeface="Calibri" panose="020F0502020204030204"/>
              </a:rPr>
              <a:t>dysplasia</a:t>
            </a:r>
            <a:r>
              <a:rPr lang="fr-BE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lang="fr-BE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563226-8D55-DF6F-0269-EED370752E35}"/>
              </a:ext>
            </a:extLst>
          </p:cNvPr>
          <p:cNvSpPr txBox="1"/>
          <p:nvPr/>
        </p:nvSpPr>
        <p:spPr>
          <a:xfrm>
            <a:off x="6812346" y="3869960"/>
            <a:ext cx="2128284" cy="107721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BM </a:t>
            </a:r>
            <a:r>
              <a:rPr lang="fr-BE" sz="1600" dirty="0" err="1"/>
              <a:t>analysis</a:t>
            </a:r>
            <a:endParaRPr lang="fr-BE" sz="1600" dirty="0"/>
          </a:p>
          <a:p>
            <a:r>
              <a:rPr lang="fr-BE" sz="1600" dirty="0" err="1"/>
              <a:t>Cytology</a:t>
            </a:r>
            <a:r>
              <a:rPr lang="fr-BE" sz="1600" dirty="0"/>
              <a:t>, Flow </a:t>
            </a:r>
            <a:r>
              <a:rPr lang="fr-BE" sz="1600" dirty="0" err="1"/>
              <a:t>Cytometry</a:t>
            </a:r>
            <a:r>
              <a:rPr lang="fr-BE" sz="1600" dirty="0"/>
              <a:t>, </a:t>
            </a:r>
            <a:r>
              <a:rPr lang="fr-BE" sz="1600" dirty="0" err="1"/>
              <a:t>Cytogenetics</a:t>
            </a:r>
            <a:r>
              <a:rPr lang="fr-BE" sz="1600" dirty="0"/>
              <a:t>.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090F7E20-79BF-A104-C5AD-FF3DF93A0E14}"/>
              </a:ext>
            </a:extLst>
          </p:cNvPr>
          <p:cNvCxnSpPr>
            <a:endCxn id="32" idx="1"/>
          </p:cNvCxnSpPr>
          <p:nvPr/>
        </p:nvCxnSpPr>
        <p:spPr>
          <a:xfrm flipV="1">
            <a:off x="5075811" y="1164974"/>
            <a:ext cx="2824549" cy="1434634"/>
          </a:xfrm>
          <a:prstGeom prst="bentConnector3">
            <a:avLst>
              <a:gd name="adj1" fmla="val 618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2866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40259-BFB7-02CD-D1A5-8793290F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53</a:t>
            </a:fld>
            <a:endParaRPr lang="fr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883644"/>
            <a:ext cx="1996750" cy="33855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Increased</a:t>
            </a:r>
            <a:r>
              <a:rPr lang="fr-BE" sz="1600" dirty="0"/>
              <a:t> blasts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Blood </a:t>
            </a:r>
            <a:r>
              <a:rPr lang="fr-BE" sz="1600" dirty="0" err="1"/>
              <a:t>Smear</a:t>
            </a:r>
            <a:endParaRPr lang="fr-BE" sz="1600" dirty="0"/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9A00B87E-86E9-9E13-9AF5-9E035CD22336}"/>
              </a:ext>
            </a:extLst>
          </p:cNvPr>
          <p:cNvSpPr/>
          <p:nvPr/>
        </p:nvSpPr>
        <p:spPr>
          <a:xfrm>
            <a:off x="3783521" y="2705718"/>
            <a:ext cx="2584579" cy="69313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400" dirty="0" err="1"/>
              <a:t>Monocytosis</a:t>
            </a:r>
            <a:endParaRPr lang="fr-BE" sz="1400" dirty="0"/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4897FBEA-E099-FC18-837E-8550F0FA5B92}"/>
              </a:ext>
            </a:extLst>
          </p:cNvPr>
          <p:cNvSpPr/>
          <p:nvPr/>
        </p:nvSpPr>
        <p:spPr>
          <a:xfrm>
            <a:off x="7900360" y="759648"/>
            <a:ext cx="2693437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/>
              <a:t>Neutrophilia</a:t>
            </a:r>
            <a:endParaRPr lang="fr-BE" sz="16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err="1">
                <a:solidFill>
                  <a:schemeClr val="tx1"/>
                </a:solidFill>
              </a:rPr>
              <a:t>Leukocytosis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9520"/>
            <a:ext cx="0" cy="744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7F83BBF-E705-FF54-03A8-7BD4A9D30ED9}"/>
              </a:ext>
            </a:extLst>
          </p:cNvPr>
          <p:cNvCxnSpPr>
            <a:stCxn id="28" idx="2"/>
            <a:endCxn id="31" idx="0"/>
          </p:cNvCxnSpPr>
          <p:nvPr/>
        </p:nvCxnSpPr>
        <p:spPr>
          <a:xfrm>
            <a:off x="5071328" y="2429307"/>
            <a:ext cx="4483" cy="27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090F7E20-79BF-A104-C5AD-FF3DF93A0E14}"/>
              </a:ext>
            </a:extLst>
          </p:cNvPr>
          <p:cNvCxnSpPr>
            <a:endCxn id="32" idx="1"/>
          </p:cNvCxnSpPr>
          <p:nvPr/>
        </p:nvCxnSpPr>
        <p:spPr>
          <a:xfrm flipV="1">
            <a:off x="5075811" y="1164974"/>
            <a:ext cx="2824549" cy="1434634"/>
          </a:xfrm>
          <a:prstGeom prst="bentConnector3">
            <a:avLst>
              <a:gd name="adj1" fmla="val 618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lowchart: Decision 1">
            <a:extLst>
              <a:ext uri="{FF2B5EF4-FFF2-40B4-BE49-F238E27FC236}">
                <a16:creationId xmlns:a16="http://schemas.microsoft.com/office/drawing/2014/main" id="{4CCB916A-6257-DE2B-8126-FD54C9A9DEFB}"/>
              </a:ext>
            </a:extLst>
          </p:cNvPr>
          <p:cNvSpPr/>
          <p:nvPr/>
        </p:nvSpPr>
        <p:spPr>
          <a:xfrm>
            <a:off x="7979507" y="2181239"/>
            <a:ext cx="2815581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/>
              <a:t>Lymphocytosis</a:t>
            </a:r>
            <a:endParaRPr lang="fr-BE" sz="16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E42B7A-22CD-26A0-F36B-FBBC1CC05C2A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6820678" y="2586565"/>
            <a:ext cx="1158829" cy="11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783616-7690-76D0-7B48-EC64C32D8C22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9387297" y="3033396"/>
            <a:ext cx="1306462" cy="1130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B735C7-CA2C-6AA0-3C0A-A3968B6921B5}"/>
              </a:ext>
            </a:extLst>
          </p:cNvPr>
          <p:cNvSpPr txBox="1"/>
          <p:nvPr/>
        </p:nvSpPr>
        <p:spPr>
          <a:xfrm>
            <a:off x="9247079" y="4164316"/>
            <a:ext cx="2893359" cy="2308324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Mononucleosis</a:t>
            </a:r>
            <a:r>
              <a:rPr lang="fr-BE" sz="1600" dirty="0"/>
              <a:t> syndrome</a:t>
            </a:r>
          </a:p>
          <a:p>
            <a:r>
              <a:rPr lang="fr-BE" sz="1600" dirty="0"/>
              <a:t>(CMV, EBV)</a:t>
            </a:r>
          </a:p>
          <a:p>
            <a:r>
              <a:rPr lang="fr-BE" sz="1600" dirty="0" err="1"/>
              <a:t>Other</a:t>
            </a:r>
            <a:r>
              <a:rPr lang="fr-BE" sz="1600" dirty="0"/>
              <a:t> infections</a:t>
            </a:r>
          </a:p>
          <a:p>
            <a:r>
              <a:rPr lang="fr-BE" sz="1600" dirty="0"/>
              <a:t>HIV, </a:t>
            </a:r>
            <a:r>
              <a:rPr lang="fr-BE" sz="1600" dirty="0" err="1"/>
              <a:t>Toxoplasmosis</a:t>
            </a:r>
            <a:r>
              <a:rPr lang="fr-BE" sz="1600" dirty="0"/>
              <a:t>,</a:t>
            </a:r>
          </a:p>
          <a:p>
            <a:r>
              <a:rPr lang="fr-BE" sz="1600" dirty="0" err="1"/>
              <a:t>Basbestiosis</a:t>
            </a:r>
            <a:r>
              <a:rPr lang="fr-BE" sz="1600" dirty="0"/>
              <a:t>, </a:t>
            </a:r>
          </a:p>
          <a:p>
            <a:r>
              <a:rPr lang="fr-BE" sz="1600" dirty="0" err="1"/>
              <a:t>Bartonella</a:t>
            </a:r>
            <a:r>
              <a:rPr lang="fr-BE" sz="1600" dirty="0"/>
              <a:t>  (Cat-scratch </a:t>
            </a:r>
            <a:r>
              <a:rPr lang="fr-BE" sz="1600" dirty="0" err="1"/>
              <a:t>disease</a:t>
            </a:r>
            <a:r>
              <a:rPr lang="fr-BE" sz="1600" dirty="0"/>
              <a:t>)</a:t>
            </a:r>
          </a:p>
          <a:p>
            <a:endParaRPr lang="fr-BE" sz="1600" dirty="0"/>
          </a:p>
          <a:p>
            <a:r>
              <a:rPr lang="en-GB" sz="1600" dirty="0"/>
              <a:t>Drug-induced </a:t>
            </a:r>
          </a:p>
          <a:p>
            <a:r>
              <a:rPr lang="en-GB" sz="1600" dirty="0"/>
              <a:t>Reactive granular lymphocytosis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B58484-E9DD-C0CC-CA15-383692ACDC96}"/>
              </a:ext>
            </a:extLst>
          </p:cNvPr>
          <p:cNvSpPr txBox="1"/>
          <p:nvPr/>
        </p:nvSpPr>
        <p:spPr>
          <a:xfrm>
            <a:off x="9506191" y="3308660"/>
            <a:ext cx="1912923" cy="307777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Pleomorph</a:t>
            </a:r>
            <a:endParaRPr lang="fr-BE" sz="12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9400221-8AC4-A000-28E2-A082F3000925}"/>
              </a:ext>
            </a:extLst>
          </p:cNvPr>
          <p:cNvCxnSpPr>
            <a:cxnSpLocks/>
          </p:cNvCxnSpPr>
          <p:nvPr/>
        </p:nvCxnSpPr>
        <p:spPr>
          <a:xfrm flipH="1">
            <a:off x="7604449" y="3033396"/>
            <a:ext cx="1716833" cy="1072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44EC72B-5CD0-56A7-E9E0-C3CF743C6D5B}"/>
              </a:ext>
            </a:extLst>
          </p:cNvPr>
          <p:cNvSpPr txBox="1"/>
          <p:nvPr/>
        </p:nvSpPr>
        <p:spPr>
          <a:xfrm>
            <a:off x="7220335" y="3291079"/>
            <a:ext cx="1912923" cy="307777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Monomorph</a:t>
            </a:r>
            <a:endParaRPr lang="fr-BE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F1388D-690E-BFFF-FD49-D640932633E2}"/>
              </a:ext>
            </a:extLst>
          </p:cNvPr>
          <p:cNvSpPr txBox="1"/>
          <p:nvPr/>
        </p:nvSpPr>
        <p:spPr>
          <a:xfrm>
            <a:off x="6812346" y="5330761"/>
            <a:ext cx="2128284" cy="954107"/>
          </a:xfrm>
          <a:prstGeom prst="rect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400" dirty="0"/>
              <a:t>CLL</a:t>
            </a:r>
          </a:p>
          <a:p>
            <a:r>
              <a:rPr lang="fr-BE" sz="1400" dirty="0" err="1"/>
              <a:t>Benign</a:t>
            </a:r>
            <a:r>
              <a:rPr lang="fr-BE" sz="1400" dirty="0"/>
              <a:t> monoclonal </a:t>
            </a:r>
            <a:r>
              <a:rPr lang="fr-BE" sz="1400" dirty="0" err="1"/>
              <a:t>lymphocytosis</a:t>
            </a:r>
            <a:endParaRPr lang="fr-BE" sz="1400" dirty="0"/>
          </a:p>
          <a:p>
            <a:r>
              <a:rPr lang="fr-BE" sz="1400" dirty="0"/>
              <a:t>Indolent </a:t>
            </a:r>
            <a:r>
              <a:rPr lang="fr-BE" sz="1400" dirty="0" err="1"/>
              <a:t>lymphoma</a:t>
            </a:r>
            <a:endParaRPr lang="fr-BE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7C43DC-71BE-E596-FCA0-CA227E5CE942}"/>
              </a:ext>
            </a:extLst>
          </p:cNvPr>
          <p:cNvSpPr txBox="1"/>
          <p:nvPr/>
        </p:nvSpPr>
        <p:spPr>
          <a:xfrm>
            <a:off x="6800556" y="4105469"/>
            <a:ext cx="2128284" cy="107721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/>
              <a:t>Floc </a:t>
            </a:r>
            <a:r>
              <a:rPr lang="fr-BE" sz="1600" dirty="0" err="1"/>
              <a:t>cytometry</a:t>
            </a:r>
            <a:r>
              <a:rPr lang="fr-BE" sz="1600" dirty="0"/>
              <a:t>, </a:t>
            </a:r>
            <a:r>
              <a:rPr lang="fr-BE" sz="1600" dirty="0" err="1"/>
              <a:t>Genetic</a:t>
            </a:r>
            <a:r>
              <a:rPr lang="fr-BE" sz="1600" dirty="0"/>
              <a:t> </a:t>
            </a:r>
            <a:r>
              <a:rPr lang="fr-BE" sz="1600" dirty="0" err="1"/>
              <a:t>testing</a:t>
            </a:r>
            <a:endParaRPr lang="fr-BE" sz="1600" dirty="0"/>
          </a:p>
          <a:p>
            <a:endParaRPr lang="fr-BE" sz="1600" dirty="0"/>
          </a:p>
          <a:p>
            <a:r>
              <a:rPr lang="fr-BE" sz="1600" dirty="0"/>
              <a:t>BM or </a:t>
            </a:r>
            <a:r>
              <a:rPr lang="fr-BE" sz="1600" dirty="0" err="1"/>
              <a:t>lymph</a:t>
            </a:r>
            <a:r>
              <a:rPr lang="fr-BE" sz="1600" dirty="0"/>
              <a:t> </a:t>
            </a:r>
            <a:r>
              <a:rPr lang="fr-BE" sz="1600" dirty="0" err="1"/>
              <a:t>node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2145135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40259-BFB7-02CD-D1A5-8793290F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7354725"/>
            <a:ext cx="2743200" cy="365125"/>
          </a:xfrm>
        </p:spPr>
        <p:txBody>
          <a:bodyPr/>
          <a:lstStyle/>
          <a:p>
            <a:fld id="{0AEC4F66-F9EB-4218-A5BA-AD2C4B72A829}" type="slidenum">
              <a:rPr lang="fr-BE" smtClean="0"/>
              <a:t>54</a:t>
            </a:fld>
            <a:endParaRPr lang="fr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56ECA-977C-07C5-9F09-D7C22A1E8BD6}"/>
              </a:ext>
            </a:extLst>
          </p:cNvPr>
          <p:cNvSpPr txBox="1"/>
          <p:nvPr/>
        </p:nvSpPr>
        <p:spPr>
          <a:xfrm>
            <a:off x="1110343" y="1883644"/>
            <a:ext cx="1996750" cy="33855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600" dirty="0" err="1"/>
              <a:t>Increased</a:t>
            </a:r>
            <a:r>
              <a:rPr lang="fr-BE" sz="1600" dirty="0"/>
              <a:t> blasts</a:t>
            </a: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15E8E7E-0E67-F80F-8492-805E9159E2A5}"/>
              </a:ext>
            </a:extLst>
          </p:cNvPr>
          <p:cNvSpPr/>
          <p:nvPr/>
        </p:nvSpPr>
        <p:spPr>
          <a:xfrm>
            <a:off x="3779038" y="1669953"/>
            <a:ext cx="2584579" cy="7593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600" dirty="0"/>
              <a:t>Blood </a:t>
            </a:r>
            <a:r>
              <a:rPr lang="fr-BE" sz="1600" dirty="0" err="1"/>
              <a:t>Smear</a:t>
            </a:r>
            <a:endParaRPr lang="fr-BE" sz="1600" dirty="0"/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9A00B87E-86E9-9E13-9AF5-9E035CD22336}"/>
              </a:ext>
            </a:extLst>
          </p:cNvPr>
          <p:cNvSpPr/>
          <p:nvPr/>
        </p:nvSpPr>
        <p:spPr>
          <a:xfrm>
            <a:off x="3765661" y="2735868"/>
            <a:ext cx="2584579" cy="69313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400" dirty="0" err="1"/>
              <a:t>Monocytosis</a:t>
            </a:r>
            <a:endParaRPr lang="fr-BE" sz="1400" dirty="0"/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4897FBEA-E099-FC18-837E-8550F0FA5B92}"/>
              </a:ext>
            </a:extLst>
          </p:cNvPr>
          <p:cNvSpPr/>
          <p:nvPr/>
        </p:nvSpPr>
        <p:spPr>
          <a:xfrm>
            <a:off x="7900360" y="759648"/>
            <a:ext cx="2693437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/>
              <a:t>Neutrophilia</a:t>
            </a:r>
            <a:endParaRPr lang="fr-BE" sz="1600" dirty="0"/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B8BC6603-52D3-6F78-B574-761EE0D6298B}"/>
              </a:ext>
            </a:extLst>
          </p:cNvPr>
          <p:cNvSpPr/>
          <p:nvPr/>
        </p:nvSpPr>
        <p:spPr>
          <a:xfrm>
            <a:off x="3811764" y="197316"/>
            <a:ext cx="2519125" cy="745111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err="1">
                <a:solidFill>
                  <a:schemeClr val="tx1"/>
                </a:solidFill>
              </a:rPr>
              <a:t>Leukocytosis</a:t>
            </a:r>
            <a:endParaRPr lang="fr-BE" b="1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B2D17B-1202-18C4-6198-83E2690DC9DE}"/>
              </a:ext>
            </a:extLst>
          </p:cNvPr>
          <p:cNvCxnSpPr>
            <a:stCxn id="33" idx="2"/>
            <a:endCxn id="28" idx="0"/>
          </p:cNvCxnSpPr>
          <p:nvPr/>
        </p:nvCxnSpPr>
        <p:spPr>
          <a:xfrm>
            <a:off x="5071327" y="942427"/>
            <a:ext cx="1" cy="727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F0E2E7-5127-6261-F5F9-8FD204694CA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2108718" y="1139520"/>
            <a:ext cx="0" cy="744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F06C58-B77B-7437-53A9-1CF57CD25F9E}"/>
              </a:ext>
            </a:extLst>
          </p:cNvPr>
          <p:cNvCxnSpPr/>
          <p:nvPr/>
        </p:nvCxnSpPr>
        <p:spPr>
          <a:xfrm>
            <a:off x="2108718" y="1139520"/>
            <a:ext cx="2962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741B805-02DF-9725-85AB-B1109749A935}"/>
              </a:ext>
            </a:extLst>
          </p:cNvPr>
          <p:cNvCxnSpPr>
            <a:cxnSpLocks/>
            <a:stCxn id="13" idx="3"/>
            <a:endCxn id="28" idx="1"/>
          </p:cNvCxnSpPr>
          <p:nvPr/>
        </p:nvCxnSpPr>
        <p:spPr>
          <a:xfrm flipV="1">
            <a:off x="3107093" y="2049630"/>
            <a:ext cx="671945" cy="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7F83BBF-E705-FF54-03A8-7BD4A9D30ED9}"/>
              </a:ext>
            </a:extLst>
          </p:cNvPr>
          <p:cNvCxnSpPr>
            <a:stCxn id="28" idx="2"/>
            <a:endCxn id="31" idx="0"/>
          </p:cNvCxnSpPr>
          <p:nvPr/>
        </p:nvCxnSpPr>
        <p:spPr>
          <a:xfrm flipH="1">
            <a:off x="5057951" y="2429307"/>
            <a:ext cx="13377" cy="306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066F50CF-FEE5-A4D7-D18F-B62E79198210}"/>
              </a:ext>
            </a:extLst>
          </p:cNvPr>
          <p:cNvSpPr txBox="1"/>
          <p:nvPr/>
        </p:nvSpPr>
        <p:spPr>
          <a:xfrm>
            <a:off x="3131996" y="1768534"/>
            <a:ext cx="735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endParaRPr lang="fr-BE" dirty="0"/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090F7E20-79BF-A104-C5AD-FF3DF93A0E14}"/>
              </a:ext>
            </a:extLst>
          </p:cNvPr>
          <p:cNvCxnSpPr>
            <a:endCxn id="32" idx="1"/>
          </p:cNvCxnSpPr>
          <p:nvPr/>
        </p:nvCxnSpPr>
        <p:spPr>
          <a:xfrm flipV="1">
            <a:off x="5075811" y="1164974"/>
            <a:ext cx="2824549" cy="1434634"/>
          </a:xfrm>
          <a:prstGeom prst="bentConnector3">
            <a:avLst>
              <a:gd name="adj1" fmla="val 618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lowchart: Decision 1">
            <a:extLst>
              <a:ext uri="{FF2B5EF4-FFF2-40B4-BE49-F238E27FC236}">
                <a16:creationId xmlns:a16="http://schemas.microsoft.com/office/drawing/2014/main" id="{4CCB916A-6257-DE2B-8126-FD54C9A9DEFB}"/>
              </a:ext>
            </a:extLst>
          </p:cNvPr>
          <p:cNvSpPr/>
          <p:nvPr/>
        </p:nvSpPr>
        <p:spPr>
          <a:xfrm>
            <a:off x="7979507" y="2181239"/>
            <a:ext cx="2815581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/>
              <a:t>Lymphocytosis</a:t>
            </a:r>
            <a:endParaRPr lang="fr-BE" sz="16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E42B7A-22CD-26A0-F36B-FBBC1CC05C2A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6820678" y="2586565"/>
            <a:ext cx="1158829" cy="11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owchart: Decision 4">
            <a:extLst>
              <a:ext uri="{FF2B5EF4-FFF2-40B4-BE49-F238E27FC236}">
                <a16:creationId xmlns:a16="http://schemas.microsoft.com/office/drawing/2014/main" id="{2D063351-11D7-74E7-10D6-5E7F98C840B4}"/>
              </a:ext>
            </a:extLst>
          </p:cNvPr>
          <p:cNvSpPr/>
          <p:nvPr/>
        </p:nvSpPr>
        <p:spPr>
          <a:xfrm>
            <a:off x="5396738" y="3749220"/>
            <a:ext cx="2503622" cy="81065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/>
              <a:t>Eosinophilia</a:t>
            </a:r>
            <a:endParaRPr lang="fr-BE" sz="16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DB5902-E04E-D99A-AC89-B8FA581580CD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7900360" y="4154546"/>
            <a:ext cx="394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4C215DD-ADBF-BF32-4C97-9EFD01097B6B}"/>
              </a:ext>
            </a:extLst>
          </p:cNvPr>
          <p:cNvCxnSpPr/>
          <p:nvPr/>
        </p:nvCxnSpPr>
        <p:spPr>
          <a:xfrm rot="16200000" flipH="1">
            <a:off x="6780327" y="2639959"/>
            <a:ext cx="1554938" cy="1474236"/>
          </a:xfrm>
          <a:prstGeom prst="bentConnector3">
            <a:avLst>
              <a:gd name="adj1" fmla="val 53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EA02F4-5657-A44C-8624-9586480D01A6}"/>
              </a:ext>
            </a:extLst>
          </p:cNvPr>
          <p:cNvSpPr txBox="1"/>
          <p:nvPr/>
        </p:nvSpPr>
        <p:spPr>
          <a:xfrm>
            <a:off x="3740248" y="5079943"/>
            <a:ext cx="2128284" cy="1569660"/>
          </a:xfrm>
          <a:prstGeom prst="rect">
            <a:avLst/>
          </a:prstGeom>
          <a:gradFill>
            <a:gsLst>
              <a:gs pos="2000">
                <a:srgbClr val="BEFEC6"/>
              </a:gs>
              <a:gs pos="3000">
                <a:srgbClr val="CCFFCC">
                  <a:shade val="67500"/>
                  <a:satMod val="115000"/>
                </a:srgbClr>
              </a:gs>
              <a:gs pos="100000">
                <a:srgbClr val="CCFFCC">
                  <a:shade val="100000"/>
                  <a:satMod val="115000"/>
                </a:srgbClr>
              </a:gs>
            </a:gsLst>
            <a:lin ang="5400000" scaled="1"/>
          </a:gradFill>
          <a:ln>
            <a:solidFill>
              <a:srgbClr val="1D7E18"/>
            </a:solidFill>
          </a:ln>
        </p:spPr>
        <p:txBody>
          <a:bodyPr wrap="square" rtlCol="0">
            <a:spAutoFit/>
          </a:bodyPr>
          <a:lstStyle/>
          <a:p>
            <a:r>
              <a:rPr lang="fr-BE" sz="1200" dirty="0" err="1"/>
              <a:t>Allergic</a:t>
            </a:r>
            <a:r>
              <a:rPr lang="fr-BE" sz="1200" dirty="0"/>
              <a:t> </a:t>
            </a:r>
            <a:r>
              <a:rPr lang="fr-BE" sz="1200" dirty="0" err="1"/>
              <a:t>rhinitis</a:t>
            </a:r>
            <a:endParaRPr lang="fr-BE" sz="1200" dirty="0"/>
          </a:p>
          <a:p>
            <a:r>
              <a:rPr lang="fr-BE" sz="1200" dirty="0" err="1"/>
              <a:t>Ashma</a:t>
            </a:r>
            <a:endParaRPr lang="fr-BE" sz="1200" dirty="0"/>
          </a:p>
          <a:p>
            <a:r>
              <a:rPr lang="fr-BE" sz="1200" dirty="0"/>
              <a:t>Tissue invasive parasite</a:t>
            </a:r>
          </a:p>
          <a:p>
            <a:r>
              <a:rPr lang="fr-BE" sz="1200" dirty="0"/>
              <a:t>Drug </a:t>
            </a:r>
            <a:r>
              <a:rPr lang="fr-BE" sz="1200" dirty="0" err="1"/>
              <a:t>reaction</a:t>
            </a:r>
            <a:endParaRPr lang="fr-BE" sz="1200" dirty="0"/>
          </a:p>
          <a:p>
            <a:r>
              <a:rPr lang="fr-BE" sz="1200" dirty="0" err="1"/>
              <a:t>Aspergillosis</a:t>
            </a:r>
            <a:endParaRPr lang="fr-BE" sz="1200" dirty="0"/>
          </a:p>
          <a:p>
            <a:r>
              <a:rPr lang="fr-BE" sz="1200" dirty="0" err="1"/>
              <a:t>Coccidioidal</a:t>
            </a:r>
            <a:r>
              <a:rPr lang="fr-BE" sz="1200" dirty="0"/>
              <a:t> infection</a:t>
            </a:r>
          </a:p>
          <a:p>
            <a:r>
              <a:rPr lang="fr-BE" sz="1200" dirty="0" err="1"/>
              <a:t>Occult</a:t>
            </a:r>
            <a:r>
              <a:rPr lang="fr-BE" sz="1200" dirty="0"/>
              <a:t> </a:t>
            </a:r>
            <a:r>
              <a:rPr lang="fr-BE" sz="1200" dirty="0" err="1"/>
              <a:t>malignancy</a:t>
            </a:r>
            <a:endParaRPr lang="fr-BE" sz="1200" dirty="0"/>
          </a:p>
          <a:p>
            <a:r>
              <a:rPr lang="fr-BE" sz="1200" dirty="0" err="1"/>
              <a:t>Pulmonary</a:t>
            </a:r>
            <a:r>
              <a:rPr lang="fr-BE" sz="1200" dirty="0"/>
              <a:t> syndromes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0AC6F3-ED83-DBD8-D1D1-35CD0A744EA8}"/>
              </a:ext>
            </a:extLst>
          </p:cNvPr>
          <p:cNvCxnSpPr>
            <a:cxnSpLocks/>
            <a:stCxn id="5" idx="2"/>
            <a:endCxn id="30" idx="0"/>
          </p:cNvCxnSpPr>
          <p:nvPr/>
        </p:nvCxnSpPr>
        <p:spPr>
          <a:xfrm flipH="1">
            <a:off x="4804390" y="4559871"/>
            <a:ext cx="1844159" cy="520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D72504E-3FFA-712C-597F-C0D3CC25D747}"/>
              </a:ext>
            </a:extLst>
          </p:cNvPr>
          <p:cNvSpPr txBox="1"/>
          <p:nvPr/>
        </p:nvSpPr>
        <p:spPr>
          <a:xfrm>
            <a:off x="4518012" y="4666018"/>
            <a:ext cx="1912923" cy="307777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Reactive</a:t>
            </a:r>
            <a:endParaRPr lang="fr-BE" sz="1200" dirty="0"/>
          </a:p>
        </p:txBody>
      </p:sp>
      <p:sp>
        <p:nvSpPr>
          <p:cNvPr id="10" name="TextBox 29">
            <a:extLst>
              <a:ext uri="{FF2B5EF4-FFF2-40B4-BE49-F238E27FC236}">
                <a16:creationId xmlns:a16="http://schemas.microsoft.com/office/drawing/2014/main" id="{3CCF66CF-E460-2BB2-776B-EB1EA91AB276}"/>
              </a:ext>
            </a:extLst>
          </p:cNvPr>
          <p:cNvSpPr txBox="1"/>
          <p:nvPr/>
        </p:nvSpPr>
        <p:spPr>
          <a:xfrm>
            <a:off x="7400092" y="5079943"/>
            <a:ext cx="2486858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200" dirty="0" err="1"/>
              <a:t>Hypereosinophilic</a:t>
            </a:r>
            <a:r>
              <a:rPr lang="fr-BE" sz="1200" dirty="0"/>
              <a:t> syndromes (HES)</a:t>
            </a:r>
          </a:p>
          <a:p>
            <a:pPr indent="180975"/>
            <a:r>
              <a:rPr lang="fr-BE" sz="1200" i="1" dirty="0" err="1"/>
              <a:t>Myeloid</a:t>
            </a:r>
            <a:r>
              <a:rPr lang="fr-BE" sz="1200" i="1" dirty="0"/>
              <a:t> variants</a:t>
            </a:r>
          </a:p>
          <a:p>
            <a:pPr indent="180975"/>
            <a:r>
              <a:rPr lang="fr-BE" sz="1200" i="1" dirty="0"/>
              <a:t>T </a:t>
            </a:r>
            <a:r>
              <a:rPr lang="fr-BE" sz="1200" i="1" dirty="0" err="1"/>
              <a:t>cell</a:t>
            </a:r>
            <a:r>
              <a:rPr lang="fr-BE" sz="1200" i="1" dirty="0"/>
              <a:t> </a:t>
            </a:r>
            <a:r>
              <a:rPr lang="fr-BE" sz="1200" i="1" dirty="0" err="1"/>
              <a:t>lymphocytic</a:t>
            </a:r>
            <a:r>
              <a:rPr lang="fr-BE" sz="1200" i="1" dirty="0"/>
              <a:t> variants </a:t>
            </a:r>
          </a:p>
          <a:p>
            <a:pPr indent="180975"/>
            <a:r>
              <a:rPr lang="fr-BE" sz="1200" i="1" dirty="0" err="1"/>
              <a:t>Idiopathic</a:t>
            </a:r>
            <a:r>
              <a:rPr lang="fr-BE" sz="1200" i="1" dirty="0"/>
              <a:t> HES</a:t>
            </a:r>
          </a:p>
          <a:p>
            <a:pPr indent="180975"/>
            <a:r>
              <a:rPr lang="fr-BE" sz="1200" i="1" dirty="0" err="1"/>
              <a:t>Organ-restricted</a:t>
            </a:r>
            <a:r>
              <a:rPr lang="fr-BE" sz="1200" i="1" dirty="0"/>
              <a:t> HES</a:t>
            </a:r>
          </a:p>
          <a:p>
            <a:pPr indent="180975"/>
            <a:r>
              <a:rPr lang="fr-BE" sz="1200" i="1" dirty="0" err="1"/>
              <a:t>Specific</a:t>
            </a:r>
            <a:r>
              <a:rPr lang="fr-BE" sz="1200" i="1" dirty="0"/>
              <a:t>  syndromes </a:t>
            </a:r>
          </a:p>
        </p:txBody>
      </p:sp>
      <p:cxnSp>
        <p:nvCxnSpPr>
          <p:cNvPr id="11" name="Straight Connector 33">
            <a:extLst>
              <a:ext uri="{FF2B5EF4-FFF2-40B4-BE49-F238E27FC236}">
                <a16:creationId xmlns:a16="http://schemas.microsoft.com/office/drawing/2014/main" id="{6A909476-24CB-EDED-6E44-448AC7A6A795}"/>
              </a:ext>
            </a:extLst>
          </p:cNvPr>
          <p:cNvCxnSpPr>
            <a:cxnSpLocks/>
            <a:stCxn id="5" idx="2"/>
            <a:endCxn id="10" idx="0"/>
          </p:cNvCxnSpPr>
          <p:nvPr/>
        </p:nvCxnSpPr>
        <p:spPr>
          <a:xfrm>
            <a:off x="6648549" y="4559871"/>
            <a:ext cx="1994972" cy="520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35">
            <a:extLst>
              <a:ext uri="{FF2B5EF4-FFF2-40B4-BE49-F238E27FC236}">
                <a16:creationId xmlns:a16="http://schemas.microsoft.com/office/drawing/2014/main" id="{8FF74A7E-5430-CBDE-CF2A-6AE32611200C}"/>
              </a:ext>
            </a:extLst>
          </p:cNvPr>
          <p:cNvSpPr txBox="1"/>
          <p:nvPr/>
        </p:nvSpPr>
        <p:spPr>
          <a:xfrm>
            <a:off x="6934927" y="4666018"/>
            <a:ext cx="1912923" cy="307777"/>
          </a:xfrm>
          <a:prstGeom prst="rect">
            <a:avLst/>
          </a:prstGeom>
          <a:solidFill>
            <a:schemeClr val="bg1"/>
          </a:solidFill>
          <a:ln>
            <a:solidFill>
              <a:srgbClr val="ABB0D9"/>
            </a:solidFill>
          </a:ln>
        </p:spPr>
        <p:txBody>
          <a:bodyPr wrap="square">
            <a:spAutoFit/>
          </a:bodyPr>
          <a:lstStyle/>
          <a:p>
            <a:r>
              <a:rPr kumimoji="0" lang="fr-BE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Pathologic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2977014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C1907-6180-4A6A-82AE-D0F9EA2B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4F66-F9EB-4218-A5BA-AD2C4B72A829}" type="slidenum">
              <a:rPr lang="fr-BE" smtClean="0"/>
              <a:t>55</a:t>
            </a:fld>
            <a:endParaRPr lang="fr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FA8DA0-FA39-821F-8726-69A7EE482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81" y="288411"/>
            <a:ext cx="5280351" cy="633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381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E043986995834BB7EA35D839EB81AA" ma:contentTypeVersion="19" ma:contentTypeDescription="Crée un document." ma:contentTypeScope="" ma:versionID="98732bcb7fb0540326721a50fa5866cc">
  <xsd:schema xmlns:xsd="http://www.w3.org/2001/XMLSchema" xmlns:xs="http://www.w3.org/2001/XMLSchema" xmlns:p="http://schemas.microsoft.com/office/2006/metadata/properties" xmlns:ns2="773b0577-bea7-4f6e-b8dc-03f5f4926057" xmlns:ns3="e6bdda7f-f63a-4a4e-a1f5-2bf3d3b59618" targetNamespace="http://schemas.microsoft.com/office/2006/metadata/properties" ma:root="true" ma:fieldsID="af4d1c01f3fd1c58210141319852b9d1" ns2:_="" ns3:_="">
    <xsd:import namespace="773b0577-bea7-4f6e-b8dc-03f5f4926057"/>
    <xsd:import namespace="e6bdda7f-f63a-4a4e-a1f5-2bf3d3b596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b0577-bea7-4f6e-b8dc-03f5f49260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dda7f-f63a-4a4e-a1f5-2bf3d3b5961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28a188e-1154-408b-b676-01eb762938b7}" ma:internalName="TaxCatchAll" ma:showField="CatchAllData" ma:web="e6bdda7f-f63a-4a4e-a1f5-2bf3d3b596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3b0577-bea7-4f6e-b8dc-03f5f4926057">
      <Terms xmlns="http://schemas.microsoft.com/office/infopath/2007/PartnerControls"/>
    </lcf76f155ced4ddcb4097134ff3c332f>
    <TaxCatchAll xmlns="e6bdda7f-f63a-4a4e-a1f5-2bf3d3b59618" xsi:nil="true"/>
  </documentManagement>
</p:properties>
</file>

<file path=customXml/itemProps1.xml><?xml version="1.0" encoding="utf-8"?>
<ds:datastoreItem xmlns:ds="http://schemas.openxmlformats.org/officeDocument/2006/customXml" ds:itemID="{B20408A4-1F1B-4FFD-9F6C-25AE1344EDDD}"/>
</file>

<file path=customXml/itemProps2.xml><?xml version="1.0" encoding="utf-8"?>
<ds:datastoreItem xmlns:ds="http://schemas.openxmlformats.org/officeDocument/2006/customXml" ds:itemID="{F4E3EC50-96F7-408D-AC70-91C7A651B82A}"/>
</file>

<file path=customXml/itemProps3.xml><?xml version="1.0" encoding="utf-8"?>
<ds:datastoreItem xmlns:ds="http://schemas.openxmlformats.org/officeDocument/2006/customXml" ds:itemID="{5D288B43-9270-438F-AEFD-3B0B935A0FC5}"/>
</file>

<file path=docProps/app.xml><?xml version="1.0" encoding="utf-8"?>
<Properties xmlns="http://schemas.openxmlformats.org/officeDocument/2006/extended-properties" xmlns:vt="http://schemas.openxmlformats.org/officeDocument/2006/docPropsVTypes">
  <Template>CIRM2-1</Template>
  <TotalTime>139519</TotalTime>
  <Words>3386</Words>
  <Application>Microsoft Office PowerPoint</Application>
  <PresentationFormat>Grand écran</PresentationFormat>
  <Paragraphs>976</Paragraphs>
  <Slides>55</Slides>
  <Notes>13</Notes>
  <HiddenSlides>1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69" baseType="lpstr">
      <vt:lpstr>MS Gothic</vt:lpstr>
      <vt:lpstr>MS PGothic</vt:lpstr>
      <vt:lpstr>MS PGothic</vt:lpstr>
      <vt:lpstr>Arial</vt:lpstr>
      <vt:lpstr>Calibri</vt:lpstr>
      <vt:lpstr>Calibri Light</vt:lpstr>
      <vt:lpstr>Comic Sans MS</vt:lpstr>
      <vt:lpstr>Georgia</vt:lpstr>
      <vt:lpstr>Times New Roman</vt:lpstr>
      <vt:lpstr>Trebuchet MS</vt:lpstr>
      <vt:lpstr>Wingdings</vt:lpstr>
      <vt:lpstr>Wingdings 3</vt:lpstr>
      <vt:lpstr>WP IconicSymbolsA</vt:lpstr>
      <vt:lpstr>Thème Office</vt:lpstr>
      <vt:lpstr>Leucocytosis / Leucopenia</vt:lpstr>
      <vt:lpstr>Présentation PowerPoint</vt:lpstr>
      <vt:lpstr>Présentation PowerPoint</vt:lpstr>
      <vt:lpstr>Neutropenia</vt:lpstr>
      <vt:lpstr>Présentation PowerPoint</vt:lpstr>
      <vt:lpstr>Transient Neutropenia</vt:lpstr>
      <vt:lpstr>Transient Neutropenia</vt:lpstr>
      <vt:lpstr>Transient Neutropenia</vt:lpstr>
      <vt:lpstr>Rituximab-associated late-onset neutropenia</vt:lpstr>
      <vt:lpstr>Chronic acquired neutropenia</vt:lpstr>
      <vt:lpstr>Présentation PowerPoint</vt:lpstr>
      <vt:lpstr>Congenital neutropenia</vt:lpstr>
      <vt:lpstr>Severe congenital neutropenia</vt:lpstr>
      <vt:lpstr>Severe congenital neutropenia</vt:lpstr>
      <vt:lpstr>Severe congenital neutropenia</vt:lpstr>
      <vt:lpstr>Présentation PowerPoint</vt:lpstr>
      <vt:lpstr>Présentation PowerPoint</vt:lpstr>
      <vt:lpstr>Présentation PowerPoint</vt:lpstr>
      <vt:lpstr>Présentation PowerPoint</vt:lpstr>
      <vt:lpstr>Lymphopenia </vt:lpstr>
      <vt:lpstr>Moncytopenia</vt:lpstr>
      <vt:lpstr>Présentation PowerPoint</vt:lpstr>
      <vt:lpstr>Hyperleucocytosis  &gt; 10.000 WBC/mm³</vt:lpstr>
      <vt:lpstr>Leukoerythroblastic reaction</vt:lpstr>
      <vt:lpstr>Leukemoid reaction</vt:lpstr>
      <vt:lpstr>Leucocytosis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B-polyclonal Lymphocytosis  related    to    heavy    smoking</vt:lpstr>
      <vt:lpstr>Phenotype of Peripheral Blood  LYMPHOCYTES </vt:lpstr>
      <vt:lpstr>DIFFERENTIAL  DIAGNOSIS   OF B- LYMPHOCYTOSIS</vt:lpstr>
      <vt:lpstr>Mature T-cell lymphoproliferative disorders </vt:lpstr>
      <vt:lpstr>Présentation PowerPoint</vt:lpstr>
      <vt:lpstr>Présentation PowerPoint</vt:lpstr>
      <vt:lpstr>Causes of Eosinophilia  Mild &gt; 500,   Moderate &gt;1500,   high &gt;5000/ul </vt:lpstr>
      <vt:lpstr>Myeloproliferative disorders</vt:lpstr>
      <vt:lpstr>non-myeloid disorders</vt:lpstr>
      <vt:lpstr>Présentation PowerPoint</vt:lpstr>
      <vt:lpstr>Présentation PowerPoint</vt:lpstr>
      <vt:lpstr>Présentation PowerPoint</vt:lpstr>
      <vt:lpstr>Monocytosis &gt; 800/mm³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analytical methodologies  for the identification of low-abundant antigens  expressed at the surface of multiple myeloma cells</dc:title>
  <dc:creator>Marie Gou</dc:creator>
  <cp:lastModifiedBy>CAERS Jo</cp:lastModifiedBy>
  <cp:revision>3176</cp:revision>
  <cp:lastPrinted>2021-05-19T19:18:17Z</cp:lastPrinted>
  <dcterms:created xsi:type="dcterms:W3CDTF">2017-03-08T14:17:26Z</dcterms:created>
  <dcterms:modified xsi:type="dcterms:W3CDTF">2024-11-09T09:57:57Z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0x01010022E043986995834BB7EA35D839EB81AA</vt:lpwstr>
  </property>
  <property fmtid="{D5CDD505-2E9C-101B-9397-08002B2CF9AE}" pid="3" name="MediaServiceImageTags">
    <vt:lpwstr/>
  </property>
</Properties>
</file>